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Lst>
  <p:notesMasterIdLst>
    <p:notesMasterId r:id="rId29"/>
  </p:notesMasterIdLst>
  <p:handoutMasterIdLst>
    <p:handoutMasterId r:id="rId30"/>
  </p:handoutMasterIdLst>
  <p:sldIdLst>
    <p:sldId id="331" r:id="rId2"/>
    <p:sldId id="493" r:id="rId3"/>
    <p:sldId id="497" r:id="rId4"/>
    <p:sldId id="2983" r:id="rId5"/>
    <p:sldId id="533" r:id="rId6"/>
    <p:sldId id="275" r:id="rId7"/>
    <p:sldId id="5198" r:id="rId8"/>
    <p:sldId id="5197" r:id="rId9"/>
    <p:sldId id="5199" r:id="rId10"/>
    <p:sldId id="5201" r:id="rId11"/>
    <p:sldId id="5200" r:id="rId12"/>
    <p:sldId id="5202" r:id="rId13"/>
    <p:sldId id="5203" r:id="rId14"/>
    <p:sldId id="5204" r:id="rId15"/>
    <p:sldId id="5205" r:id="rId16"/>
    <p:sldId id="5206" r:id="rId17"/>
    <p:sldId id="5214" r:id="rId18"/>
    <p:sldId id="5207" r:id="rId19"/>
    <p:sldId id="280" r:id="rId20"/>
    <p:sldId id="5208" r:id="rId21"/>
    <p:sldId id="5210" r:id="rId22"/>
    <p:sldId id="5211" r:id="rId23"/>
    <p:sldId id="5212" r:id="rId24"/>
    <p:sldId id="5213" r:id="rId25"/>
    <p:sldId id="5193" r:id="rId26"/>
    <p:sldId id="5156" r:id="rId27"/>
    <p:sldId id="3176" r:id="rId28"/>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nis Dell" initials="DD" lastIdx="20" clrIdx="0">
    <p:extLst>
      <p:ext uri="{19B8F6BF-5375-455C-9EA6-DF929625EA0E}">
        <p15:presenceInfo xmlns:p15="http://schemas.microsoft.com/office/powerpoint/2012/main" userId="Donis Dell" providerId="None"/>
      </p:ext>
    </p:extLst>
  </p:cmAuthor>
  <p:cmAuthor id="2" name="Donis Marshall" initials="DM" lastIdx="2" clrIdx="1">
    <p:extLst>
      <p:ext uri="{19B8F6BF-5375-455C-9EA6-DF929625EA0E}">
        <p15:presenceInfo xmlns:p15="http://schemas.microsoft.com/office/powerpoint/2012/main" userId="5344b77e839037a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DCE2EF"/>
    <a:srgbClr val="BAC5DF"/>
    <a:srgbClr val="FFFF00"/>
    <a:srgbClr val="F8F8F8"/>
    <a:srgbClr val="FFE996"/>
    <a:srgbClr val="7A7A7A"/>
    <a:srgbClr val="0099CC"/>
    <a:srgbClr val="D2D9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9" autoAdjust="0"/>
    <p:restoredTop sz="57831" autoAdjust="0"/>
  </p:normalViewPr>
  <p:slideViewPr>
    <p:cSldViewPr snapToGrid="0">
      <p:cViewPr varScale="1">
        <p:scale>
          <a:sx n="65" d="100"/>
          <a:sy n="65" d="100"/>
        </p:scale>
        <p:origin x="2352" y="78"/>
      </p:cViewPr>
      <p:guideLst/>
    </p:cSldViewPr>
  </p:slideViewPr>
  <p:outlineViewPr>
    <p:cViewPr>
      <p:scale>
        <a:sx n="33" d="100"/>
        <a:sy n="33" d="100"/>
      </p:scale>
      <p:origin x="0" y="-1980"/>
    </p:cViewPr>
  </p:outlineViewPr>
  <p:notesTextViewPr>
    <p:cViewPr>
      <p:scale>
        <a:sx n="3" d="2"/>
        <a:sy n="3" d="2"/>
      </p:scale>
      <p:origin x="0" y="-2538"/>
    </p:cViewPr>
  </p:notesTextViewPr>
  <p:sorterViewPr>
    <p:cViewPr>
      <p:scale>
        <a:sx n="100" d="100"/>
        <a:sy n="100" d="100"/>
      </p:scale>
      <p:origin x="0" y="-11096"/>
    </p:cViewPr>
  </p:sorterViewPr>
  <p:notesViewPr>
    <p:cSldViewPr snapToGrid="0">
      <p:cViewPr>
        <p:scale>
          <a:sx n="120" d="100"/>
          <a:sy n="120" d="100"/>
        </p:scale>
        <p:origin x="2360" y="-108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34B9C7-9D80-024F-928A-3A68B95A4A75}" type="doc">
      <dgm:prSet loTypeId="urn:microsoft.com/office/officeart/2005/8/layout/hList1" loCatId="" qsTypeId="urn:microsoft.com/office/officeart/2005/8/quickstyle/simple3" qsCatId="simple" csTypeId="urn:microsoft.com/office/officeart/2005/8/colors/colorful5" csCatId="colorful" phldr="1"/>
      <dgm:spPr/>
      <dgm:t>
        <a:bodyPr/>
        <a:lstStyle/>
        <a:p>
          <a:endParaRPr lang="en-US"/>
        </a:p>
      </dgm:t>
    </dgm:pt>
    <dgm:pt modelId="{02F8B01A-F5B4-2544-B4F0-F179A3E895EB}" type="pres">
      <dgm:prSet presAssocID="{9B34B9C7-9D80-024F-928A-3A68B95A4A75}" presName="Name0" presStyleCnt="0">
        <dgm:presLayoutVars>
          <dgm:dir/>
          <dgm:animLvl val="lvl"/>
          <dgm:resizeHandles val="exact"/>
        </dgm:presLayoutVars>
      </dgm:prSet>
      <dgm:spPr/>
    </dgm:pt>
  </dgm:ptLst>
  <dgm:cxnLst>
    <dgm:cxn modelId="{63282293-517B-AE46-A5EF-83300DC4DED7}" type="presOf" srcId="{9B34B9C7-9D80-024F-928A-3A68B95A4A75}" destId="{02F8B01A-F5B4-2544-B4F0-F179A3E895EB}" srcOrd="0"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37840" cy="466434"/>
          </a:xfrm>
          <a:prstGeom prst="rect">
            <a:avLst/>
          </a:prstGeom>
        </p:spPr>
        <p:txBody>
          <a:bodyPr vert="horz" lIns="93164" tIns="46582" rIns="93164" bIns="46582" rtlCol="0"/>
          <a:lstStyle>
            <a:lvl1pPr algn="l">
              <a:defRPr sz="1200"/>
            </a:lvl1pPr>
          </a:lstStyle>
          <a:p>
            <a:endParaRPr lang="en-US"/>
          </a:p>
        </p:txBody>
      </p:sp>
      <p:sp>
        <p:nvSpPr>
          <p:cNvPr id="3" name="Date Placeholder 2"/>
          <p:cNvSpPr>
            <a:spLocks noGrp="1"/>
          </p:cNvSpPr>
          <p:nvPr>
            <p:ph type="dt" sz="quarter" idx="1"/>
          </p:nvPr>
        </p:nvSpPr>
        <p:spPr>
          <a:xfrm>
            <a:off x="3970938" y="1"/>
            <a:ext cx="3037840" cy="466434"/>
          </a:xfrm>
          <a:prstGeom prst="rect">
            <a:avLst/>
          </a:prstGeom>
        </p:spPr>
        <p:txBody>
          <a:bodyPr vert="horz" lIns="93164" tIns="46582" rIns="93164" bIns="46582" rtlCol="0"/>
          <a:lstStyle>
            <a:lvl1pPr algn="r">
              <a:defRPr sz="1200"/>
            </a:lvl1pPr>
          </a:lstStyle>
          <a:p>
            <a:fld id="{02702324-D059-4239-BDE2-718484C5CD79}" type="datetimeFigureOut">
              <a:rPr lang="en-US" smtClean="0"/>
              <a:t>5/21/2025</a:t>
            </a:fld>
            <a:endParaRPr lang="en-US"/>
          </a:p>
        </p:txBody>
      </p:sp>
      <p:sp>
        <p:nvSpPr>
          <p:cNvPr id="4" name="Footer Placeholder 3"/>
          <p:cNvSpPr>
            <a:spLocks noGrp="1"/>
          </p:cNvSpPr>
          <p:nvPr>
            <p:ph type="ftr" sz="quarter" idx="2"/>
          </p:nvPr>
        </p:nvSpPr>
        <p:spPr>
          <a:xfrm>
            <a:off x="0" y="8829968"/>
            <a:ext cx="3037840" cy="466433"/>
          </a:xfrm>
          <a:prstGeom prst="rect">
            <a:avLst/>
          </a:prstGeom>
        </p:spPr>
        <p:txBody>
          <a:bodyPr vert="horz" lIns="93164" tIns="46582" rIns="93164" bIns="46582"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8"/>
            <a:ext cx="3037840" cy="466433"/>
          </a:xfrm>
          <a:prstGeom prst="rect">
            <a:avLst/>
          </a:prstGeom>
        </p:spPr>
        <p:txBody>
          <a:bodyPr vert="horz" lIns="93164" tIns="46582" rIns="93164" bIns="46582" rtlCol="0" anchor="b"/>
          <a:lstStyle>
            <a:lvl1pPr algn="r">
              <a:defRPr sz="1200"/>
            </a:lvl1pPr>
          </a:lstStyle>
          <a:p>
            <a:fld id="{3D02100C-5FC6-4E55-A73F-BA402BFD8D4E}" type="slidenum">
              <a:rPr lang="en-US" smtClean="0"/>
              <a:t>‹#›</a:t>
            </a:fld>
            <a:endParaRPr lang="en-US"/>
          </a:p>
        </p:txBody>
      </p:sp>
    </p:spTree>
    <p:extLst>
      <p:ext uri="{BB962C8B-B14F-4D97-AF65-F5344CB8AC3E}">
        <p14:creationId xmlns:p14="http://schemas.microsoft.com/office/powerpoint/2010/main" val="409649032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png>
</file>

<file path=ppt/media/image14.png>
</file>

<file path=ppt/media/image15.jpeg>
</file>

<file path=ppt/media/image16.jpeg>
</file>

<file path=ppt/media/image17.jpeg>
</file>

<file path=ppt/media/image18.jpeg>
</file>

<file path=ppt/media/image19.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37840" cy="466434"/>
          </a:xfrm>
          <a:prstGeom prst="rect">
            <a:avLst/>
          </a:prstGeom>
        </p:spPr>
        <p:txBody>
          <a:bodyPr vert="horz" lIns="93164" tIns="46582" rIns="93164" bIns="46582" rtlCol="0"/>
          <a:lstStyle>
            <a:lvl1pPr algn="l">
              <a:defRPr sz="1200"/>
            </a:lvl1pPr>
          </a:lstStyle>
          <a:p>
            <a:endParaRPr lang="en-US"/>
          </a:p>
        </p:txBody>
      </p:sp>
      <p:sp>
        <p:nvSpPr>
          <p:cNvPr id="3" name="Date Placeholder 2"/>
          <p:cNvSpPr>
            <a:spLocks noGrp="1"/>
          </p:cNvSpPr>
          <p:nvPr>
            <p:ph type="dt" idx="1"/>
          </p:nvPr>
        </p:nvSpPr>
        <p:spPr>
          <a:xfrm>
            <a:off x="3970938" y="1"/>
            <a:ext cx="3037840" cy="466434"/>
          </a:xfrm>
          <a:prstGeom prst="rect">
            <a:avLst/>
          </a:prstGeom>
        </p:spPr>
        <p:txBody>
          <a:bodyPr vert="horz" lIns="93164" tIns="46582" rIns="93164" bIns="46582" rtlCol="0"/>
          <a:lstStyle>
            <a:lvl1pPr algn="r">
              <a:defRPr sz="1200"/>
            </a:lvl1pPr>
          </a:lstStyle>
          <a:p>
            <a:fld id="{FD6B594A-5125-48A0-B9FD-E17B6C1AB51C}" type="datetimeFigureOut">
              <a:rPr lang="en-US" smtClean="0"/>
              <a:t>5/20/2025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64" tIns="46582" rIns="93164" bIns="46582"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64" tIns="46582" rIns="93164" bIns="46582"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8"/>
            <a:ext cx="3037840" cy="466433"/>
          </a:xfrm>
          <a:prstGeom prst="rect">
            <a:avLst/>
          </a:prstGeom>
        </p:spPr>
        <p:txBody>
          <a:bodyPr vert="horz" lIns="93164" tIns="46582" rIns="93164" bIns="46582"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8"/>
            <a:ext cx="3037840" cy="466433"/>
          </a:xfrm>
          <a:prstGeom prst="rect">
            <a:avLst/>
          </a:prstGeom>
        </p:spPr>
        <p:txBody>
          <a:bodyPr vert="horz" lIns="93164" tIns="46582" rIns="93164" bIns="46582" rtlCol="0" anchor="b"/>
          <a:lstStyle>
            <a:lvl1pPr algn="r">
              <a:defRPr sz="1200"/>
            </a:lvl1pPr>
          </a:lstStyle>
          <a:p>
            <a:fld id="{DAC03921-7077-42B0-8C81-48C0A93EA22E}" type="slidenum">
              <a:rPr lang="en-US" smtClean="0"/>
              <a:t>‹#›</a:t>
            </a:fld>
            <a:endParaRPr lang="en-US"/>
          </a:p>
        </p:txBody>
      </p:sp>
    </p:spTree>
    <p:extLst>
      <p:ext uri="{BB962C8B-B14F-4D97-AF65-F5344CB8AC3E}">
        <p14:creationId xmlns:p14="http://schemas.microsoft.com/office/powerpoint/2010/main" val="17491838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microsoft.com/en-us/securityengineering/sdl/threatmodeling"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1</a:t>
            </a:fld>
            <a:endParaRPr lang="en-US" dirty="0"/>
          </a:p>
        </p:txBody>
      </p:sp>
    </p:spTree>
    <p:extLst>
      <p:ext uri="{BB962C8B-B14F-4D97-AF65-F5344CB8AC3E}">
        <p14:creationId xmlns:p14="http://schemas.microsoft.com/office/powerpoint/2010/main" val="24518449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49164-2080-54A6-AB94-9B6E192939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4ED66A-4D2C-FF9E-B6E8-C5C56F9A6A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DFCAA2-2125-D168-A8F9-5425714CF34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Explain that risk assessment helps in understanding which threats are most critical and need immediate attention. Discuss how to define likelihood and impact scales appropriately for the context, using qualitative methods for simplicity in this course. Highlight the importance of prioritizing based on risk level to allocate resources effectively, especially in resource-constrained environments.</a:t>
            </a:r>
          </a:p>
          <a:p>
            <a:endParaRPr lang="en-US" sz="9600" dirty="0"/>
          </a:p>
        </p:txBody>
      </p:sp>
      <p:sp>
        <p:nvSpPr>
          <p:cNvPr id="4" name="Slide Number Placeholder 3">
            <a:extLst>
              <a:ext uri="{FF2B5EF4-FFF2-40B4-BE49-F238E27FC236}">
                <a16:creationId xmlns:a16="http://schemas.microsoft.com/office/drawing/2014/main" id="{610671CB-3C4E-8864-653A-D8106F96DB85}"/>
              </a:ext>
            </a:extLst>
          </p:cNvPr>
          <p:cNvSpPr>
            <a:spLocks noGrp="1"/>
          </p:cNvSpPr>
          <p:nvPr>
            <p:ph type="sldNum" sz="quarter" idx="5"/>
          </p:nvPr>
        </p:nvSpPr>
        <p:spPr/>
        <p:txBody>
          <a:bodyPr/>
          <a:lstStyle/>
          <a:p>
            <a:fld id="{DAC03921-7077-42B0-8C81-48C0A93EA22E}" type="slidenum">
              <a:rPr lang="en-US" smtClean="0"/>
              <a:t>10</a:t>
            </a:fld>
            <a:endParaRPr lang="en-US"/>
          </a:p>
        </p:txBody>
      </p:sp>
    </p:spTree>
    <p:extLst>
      <p:ext uri="{BB962C8B-B14F-4D97-AF65-F5344CB8AC3E}">
        <p14:creationId xmlns:p14="http://schemas.microsoft.com/office/powerpoint/2010/main" val="2197413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39BD76-5738-6F99-F3CE-FC81AA3B87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F1A49E-1844-0A73-1370-0DAB501959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3D57E6-DC47-A799-D421-D82F1859A321}"/>
              </a:ext>
            </a:extLst>
          </p:cNvPr>
          <p:cNvSpPr>
            <a:spLocks noGrp="1"/>
          </p:cNvSpPr>
          <p:nvPr>
            <p:ph type="body" idx="1"/>
          </p:nvPr>
        </p:nvSpPr>
        <p:spPr/>
        <p:txBody>
          <a:bodyPr/>
          <a:lstStyle/>
          <a:p>
            <a:r>
              <a:rPr lang="en-US" sz="9600" b="1" dirty="0"/>
              <a:t>Potential security concerns: </a:t>
            </a:r>
            <a:r>
              <a:rPr lang="en-US" sz="9600" dirty="0"/>
              <a:t>SQL injection, XSS, insecure credit card storage, weak password policies, no two-factor authentication, no rate limiting. </a:t>
            </a:r>
          </a:p>
          <a:p>
            <a:r>
              <a:rPr lang="en-US" sz="9600" b="1" dirty="0"/>
              <a:t>Why chosen: </a:t>
            </a:r>
            <a:r>
              <a:rPr lang="en-US" sz="9600" dirty="0"/>
              <a:t>Common vulnerabilities typical in e-commerce applications, suitable for demonstration. Learning objectives: Practice threat modeling and risk assessment techniques on a relatable application.</a:t>
            </a:r>
          </a:p>
        </p:txBody>
      </p:sp>
      <p:sp>
        <p:nvSpPr>
          <p:cNvPr id="4" name="Slide Number Placeholder 3">
            <a:extLst>
              <a:ext uri="{FF2B5EF4-FFF2-40B4-BE49-F238E27FC236}">
                <a16:creationId xmlns:a16="http://schemas.microsoft.com/office/drawing/2014/main" id="{16934EF5-173F-AC86-F24B-50868F7FB0DA}"/>
              </a:ext>
            </a:extLst>
          </p:cNvPr>
          <p:cNvSpPr>
            <a:spLocks noGrp="1"/>
          </p:cNvSpPr>
          <p:nvPr>
            <p:ph type="sldNum" sz="quarter" idx="5"/>
          </p:nvPr>
        </p:nvSpPr>
        <p:spPr/>
        <p:txBody>
          <a:bodyPr/>
          <a:lstStyle/>
          <a:p>
            <a:fld id="{DAC03921-7077-42B0-8C81-48C0A93EA22E}" type="slidenum">
              <a:rPr lang="en-US" smtClean="0"/>
              <a:t>11</a:t>
            </a:fld>
            <a:endParaRPr lang="en-US"/>
          </a:p>
        </p:txBody>
      </p:sp>
    </p:spTree>
    <p:extLst>
      <p:ext uri="{BB962C8B-B14F-4D97-AF65-F5344CB8AC3E}">
        <p14:creationId xmlns:p14="http://schemas.microsoft.com/office/powerpoint/2010/main" val="2937020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8F9F5D-C560-AF9C-64EC-870A81801B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5125A3-2F4F-7B48-8ABA-11699546A7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520A37-1549-A237-5115-3BC777444BDD}"/>
              </a:ext>
            </a:extLst>
          </p:cNvPr>
          <p:cNvSpPr>
            <a:spLocks noGrp="1"/>
          </p:cNvSpPr>
          <p:nvPr>
            <p:ph type="body" idx="1"/>
          </p:nvPr>
        </p:nvSpPr>
        <p:spPr/>
        <p:txBody>
          <a:bodyPr/>
          <a:lstStyle/>
          <a:p>
            <a:pPr>
              <a:buFont typeface="Arial" panose="020B0604020202020204" pitchFamily="34" charset="0"/>
              <a:buNone/>
            </a:pPr>
            <a:endParaRPr lang="en-US" sz="9600" dirty="0"/>
          </a:p>
        </p:txBody>
      </p:sp>
      <p:sp>
        <p:nvSpPr>
          <p:cNvPr id="4" name="Slide Number Placeholder 3">
            <a:extLst>
              <a:ext uri="{FF2B5EF4-FFF2-40B4-BE49-F238E27FC236}">
                <a16:creationId xmlns:a16="http://schemas.microsoft.com/office/drawing/2014/main" id="{8981C5FB-075F-B75F-99F2-FD850CCDB43D}"/>
              </a:ext>
            </a:extLst>
          </p:cNvPr>
          <p:cNvSpPr>
            <a:spLocks noGrp="1"/>
          </p:cNvSpPr>
          <p:nvPr>
            <p:ph type="sldNum" sz="quarter" idx="5"/>
          </p:nvPr>
        </p:nvSpPr>
        <p:spPr/>
        <p:txBody>
          <a:bodyPr/>
          <a:lstStyle/>
          <a:p>
            <a:fld id="{DAC03921-7077-42B0-8C81-48C0A93EA22E}" type="slidenum">
              <a:rPr lang="en-US" smtClean="0"/>
              <a:t>12</a:t>
            </a:fld>
            <a:endParaRPr lang="en-US"/>
          </a:p>
        </p:txBody>
      </p:sp>
    </p:spTree>
    <p:extLst>
      <p:ext uri="{BB962C8B-B14F-4D97-AF65-F5344CB8AC3E}">
        <p14:creationId xmlns:p14="http://schemas.microsoft.com/office/powerpoint/2010/main" val="4016131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D05A66-1246-B674-E87D-6D9647DEFB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53BFF1-9484-DE6B-B9FE-A868533A63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BA67EC-5808-AD7A-0B88-6F01371C5884}"/>
              </a:ext>
            </a:extLst>
          </p:cNvPr>
          <p:cNvSpPr>
            <a:spLocks noGrp="1"/>
          </p:cNvSpPr>
          <p:nvPr>
            <p:ph type="body" idx="1"/>
          </p:nvPr>
        </p:nvSpPr>
        <p:spPr/>
        <p:txBody>
          <a:bodyPr/>
          <a:lstStyle/>
          <a:p>
            <a:pPr>
              <a:buFont typeface="Arial" panose="020B0604020202020204" pitchFamily="34" charset="0"/>
              <a:buNone/>
            </a:pPr>
            <a:endParaRPr lang="en-US" sz="9600" dirty="0"/>
          </a:p>
        </p:txBody>
      </p:sp>
      <p:sp>
        <p:nvSpPr>
          <p:cNvPr id="4" name="Slide Number Placeholder 3">
            <a:extLst>
              <a:ext uri="{FF2B5EF4-FFF2-40B4-BE49-F238E27FC236}">
                <a16:creationId xmlns:a16="http://schemas.microsoft.com/office/drawing/2014/main" id="{5A2C2F11-ADD0-CFBD-FA86-9F4FD027A67E}"/>
              </a:ext>
            </a:extLst>
          </p:cNvPr>
          <p:cNvSpPr>
            <a:spLocks noGrp="1"/>
          </p:cNvSpPr>
          <p:nvPr>
            <p:ph type="sldNum" sz="quarter" idx="5"/>
          </p:nvPr>
        </p:nvSpPr>
        <p:spPr/>
        <p:txBody>
          <a:bodyPr/>
          <a:lstStyle/>
          <a:p>
            <a:fld id="{DAC03921-7077-42B0-8C81-48C0A93EA22E}" type="slidenum">
              <a:rPr lang="en-US" smtClean="0"/>
              <a:t>13</a:t>
            </a:fld>
            <a:endParaRPr lang="en-US"/>
          </a:p>
        </p:txBody>
      </p:sp>
    </p:spTree>
    <p:extLst>
      <p:ext uri="{BB962C8B-B14F-4D97-AF65-F5344CB8AC3E}">
        <p14:creationId xmlns:p14="http://schemas.microsoft.com/office/powerpoint/2010/main" val="14195600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5C9148-F851-FA7B-DE27-6F5C657531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0803B5-99A5-6EF3-C04B-0306F552FA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D9CBA6-715F-CD8B-6A4A-B8295471067C}"/>
              </a:ext>
            </a:extLst>
          </p:cNvPr>
          <p:cNvSpPr>
            <a:spLocks noGrp="1"/>
          </p:cNvSpPr>
          <p:nvPr>
            <p:ph type="body" idx="1"/>
          </p:nvPr>
        </p:nvSpPr>
        <p:spPr/>
        <p:txBody>
          <a:bodyPr/>
          <a:lstStyle/>
          <a:p>
            <a:pPr>
              <a:buFont typeface="Arial" panose="020B0604020202020204" pitchFamily="34" charset="0"/>
              <a:buNone/>
            </a:pPr>
            <a:endParaRPr lang="en-US" sz="9600" dirty="0"/>
          </a:p>
        </p:txBody>
      </p:sp>
      <p:sp>
        <p:nvSpPr>
          <p:cNvPr id="4" name="Slide Number Placeholder 3">
            <a:extLst>
              <a:ext uri="{FF2B5EF4-FFF2-40B4-BE49-F238E27FC236}">
                <a16:creationId xmlns:a16="http://schemas.microsoft.com/office/drawing/2014/main" id="{0D3B64FF-B587-CB3E-9FA3-A4D66072EA17}"/>
              </a:ext>
            </a:extLst>
          </p:cNvPr>
          <p:cNvSpPr>
            <a:spLocks noGrp="1"/>
          </p:cNvSpPr>
          <p:nvPr>
            <p:ph type="sldNum" sz="quarter" idx="5"/>
          </p:nvPr>
        </p:nvSpPr>
        <p:spPr/>
        <p:txBody>
          <a:bodyPr/>
          <a:lstStyle/>
          <a:p>
            <a:fld id="{DAC03921-7077-42B0-8C81-48C0A93EA22E}" type="slidenum">
              <a:rPr lang="en-US" smtClean="0"/>
              <a:t>14</a:t>
            </a:fld>
            <a:endParaRPr lang="en-US"/>
          </a:p>
        </p:txBody>
      </p:sp>
    </p:spTree>
    <p:extLst>
      <p:ext uri="{BB962C8B-B14F-4D97-AF65-F5344CB8AC3E}">
        <p14:creationId xmlns:p14="http://schemas.microsoft.com/office/powerpoint/2010/main" val="4095712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3839AA-F839-EFB3-AF69-7F8755D57E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F0A78E-6379-F8B1-16E5-8FACFCE01E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C16D4C-C81F-5D49-B49D-B9E3E2518BF9}"/>
              </a:ext>
            </a:extLst>
          </p:cNvPr>
          <p:cNvSpPr>
            <a:spLocks noGrp="1"/>
          </p:cNvSpPr>
          <p:nvPr>
            <p:ph type="body" idx="1"/>
          </p:nvPr>
        </p:nvSpPr>
        <p:spPr/>
        <p:txBody>
          <a:bodyPr/>
          <a:lstStyle/>
          <a:p>
            <a:pPr>
              <a:buFont typeface="Arial" panose="020B0604020202020204" pitchFamily="34" charset="0"/>
              <a:buNone/>
            </a:pPr>
            <a:endParaRPr lang="en-US" sz="9600" dirty="0"/>
          </a:p>
        </p:txBody>
      </p:sp>
      <p:sp>
        <p:nvSpPr>
          <p:cNvPr id="4" name="Slide Number Placeholder 3">
            <a:extLst>
              <a:ext uri="{FF2B5EF4-FFF2-40B4-BE49-F238E27FC236}">
                <a16:creationId xmlns:a16="http://schemas.microsoft.com/office/drawing/2014/main" id="{2847F2C8-8FBA-3020-A1F0-1577DFE4F2A7}"/>
              </a:ext>
            </a:extLst>
          </p:cNvPr>
          <p:cNvSpPr>
            <a:spLocks noGrp="1"/>
          </p:cNvSpPr>
          <p:nvPr>
            <p:ph type="sldNum" sz="quarter" idx="5"/>
          </p:nvPr>
        </p:nvSpPr>
        <p:spPr/>
        <p:txBody>
          <a:bodyPr/>
          <a:lstStyle/>
          <a:p>
            <a:fld id="{DAC03921-7077-42B0-8C81-48C0A93EA22E}" type="slidenum">
              <a:rPr lang="en-US" smtClean="0"/>
              <a:t>15</a:t>
            </a:fld>
            <a:endParaRPr lang="en-US"/>
          </a:p>
        </p:txBody>
      </p:sp>
    </p:spTree>
    <p:extLst>
      <p:ext uri="{BB962C8B-B14F-4D97-AF65-F5344CB8AC3E}">
        <p14:creationId xmlns:p14="http://schemas.microsoft.com/office/powerpoint/2010/main" val="11032100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7BEBA0-7D48-8663-287E-E604DB17D9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A23E8E-E0F1-6D4B-820B-327B24BEE3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BF8DEB-A930-A9E6-6C09-6BD7D0F983AE}"/>
              </a:ext>
            </a:extLst>
          </p:cNvPr>
          <p:cNvSpPr>
            <a:spLocks noGrp="1"/>
          </p:cNvSpPr>
          <p:nvPr>
            <p:ph type="body" idx="1"/>
          </p:nvPr>
        </p:nvSpPr>
        <p:spPr/>
        <p:txBody>
          <a:bodyPr/>
          <a:lstStyle/>
          <a:p>
            <a:pPr>
              <a:buFont typeface="Arial" panose="020B0604020202020204" pitchFamily="34" charset="0"/>
              <a:buNone/>
            </a:pPr>
            <a:endParaRPr lang="en-US" sz="9600" dirty="0"/>
          </a:p>
        </p:txBody>
      </p:sp>
      <p:sp>
        <p:nvSpPr>
          <p:cNvPr id="4" name="Slide Number Placeholder 3">
            <a:extLst>
              <a:ext uri="{FF2B5EF4-FFF2-40B4-BE49-F238E27FC236}">
                <a16:creationId xmlns:a16="http://schemas.microsoft.com/office/drawing/2014/main" id="{0C630F4B-D3FA-F876-862A-AE37C0267800}"/>
              </a:ext>
            </a:extLst>
          </p:cNvPr>
          <p:cNvSpPr>
            <a:spLocks noGrp="1"/>
          </p:cNvSpPr>
          <p:nvPr>
            <p:ph type="sldNum" sz="quarter" idx="5"/>
          </p:nvPr>
        </p:nvSpPr>
        <p:spPr/>
        <p:txBody>
          <a:bodyPr/>
          <a:lstStyle/>
          <a:p>
            <a:fld id="{DAC03921-7077-42B0-8C81-48C0A93EA22E}" type="slidenum">
              <a:rPr lang="en-US" smtClean="0"/>
              <a:t>16</a:t>
            </a:fld>
            <a:endParaRPr lang="en-US"/>
          </a:p>
        </p:txBody>
      </p:sp>
    </p:spTree>
    <p:extLst>
      <p:ext uri="{BB962C8B-B14F-4D97-AF65-F5344CB8AC3E}">
        <p14:creationId xmlns:p14="http://schemas.microsoft.com/office/powerpoint/2010/main" val="10303682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C1F98-E6FD-B5B4-7C3B-89B746C4F4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A61627-75DA-4C46-99CE-DA97F98AC7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37B0A0-5326-9EF1-9F9C-15CCEB3133C8}"/>
              </a:ext>
            </a:extLst>
          </p:cNvPr>
          <p:cNvSpPr>
            <a:spLocks noGrp="1"/>
          </p:cNvSpPr>
          <p:nvPr>
            <p:ph type="body" idx="1"/>
          </p:nvPr>
        </p:nvSpPr>
        <p:spPr/>
        <p:txBody>
          <a:bodyPr/>
          <a:lstStyle/>
          <a:p>
            <a:pPr>
              <a:buNone/>
            </a:pPr>
            <a:r>
              <a:rPr lang="en-US" sz="9600" b="0" dirty="0"/>
              <a:t>Now let’s discuss how we can effectively integrate security into our </a:t>
            </a:r>
            <a:r>
              <a:rPr lang="en-US" sz="9600" b="0" dirty="0" err="1"/>
              <a:t>DevSecOps</a:t>
            </a:r>
            <a:r>
              <a:rPr lang="en-US" sz="9600" b="0" dirty="0"/>
              <a:t> practices. Security shouldn't be an afterthought—it needs to be embedded throughout the development lifecycle. Let's break this down into four key areas.</a:t>
            </a:r>
          </a:p>
          <a:p>
            <a:pPr>
              <a:buNone/>
            </a:pPr>
            <a:endParaRPr lang="en-US" sz="9600" b="0" dirty="0"/>
          </a:p>
          <a:p>
            <a:pPr marL="0" indent="0">
              <a:buNone/>
            </a:pPr>
            <a:r>
              <a:rPr lang="en-US" sz="9600" b="1" dirty="0"/>
              <a:t>Static Code Analysis</a:t>
            </a:r>
            <a:br>
              <a:rPr lang="en-US" sz="9600" b="0" dirty="0"/>
            </a:br>
            <a:r>
              <a:rPr lang="en-US" sz="9600" b="0" dirty="0"/>
              <a:t>First, we have static code analysis. This is our first line of defense. By using tools like SonarQube or Bandit, we can scan our code for vulnerabilities </a:t>
            </a:r>
            <a:r>
              <a:rPr lang="en-US" sz="9600" b="0" i="1" dirty="0"/>
              <a:t>before</a:t>
            </a:r>
            <a:r>
              <a:rPr lang="en-US" sz="9600" b="0" dirty="0"/>
              <a:t> it even runs. These tools help us catch issues like insecure coding patterns or logic flaws early in the development cycle.</a:t>
            </a:r>
            <a:br>
              <a:rPr lang="en-US" sz="9600" b="0" dirty="0"/>
            </a:br>
            <a:r>
              <a:rPr lang="en-US" sz="9600" b="0" dirty="0"/>
              <a:t>The key here is integration. These tools should be baked right into the CI/CD pipeline, so that every code commit is automatically analyzed. This ensures we’re constantly validating the security posture of our source code as it's written.</a:t>
            </a:r>
          </a:p>
          <a:p>
            <a:pPr marL="1371600" indent="-1371600">
              <a:buAutoNum type="arabicPeriod"/>
            </a:pPr>
            <a:endParaRPr lang="en-US" sz="9600" b="0" dirty="0"/>
          </a:p>
          <a:p>
            <a:pPr>
              <a:buNone/>
            </a:pPr>
            <a:r>
              <a:rPr lang="en-US" sz="9600" b="1" dirty="0"/>
              <a:t>Dynamic Security Testing</a:t>
            </a:r>
            <a:br>
              <a:rPr lang="en-US" sz="9600" b="0" dirty="0"/>
            </a:br>
            <a:r>
              <a:rPr lang="en-US" sz="9600" b="0" dirty="0"/>
              <a:t>Next, we need to think about how the application behaves at runtime. That’s where dynamic testing comes in. Tools like OWASP ZAP allow us to simulate attacks and look for vulnerabilities like SQL injection or cross-site scripting in a running application.</a:t>
            </a:r>
          </a:p>
          <a:p>
            <a:pPr>
              <a:buNone/>
            </a:pPr>
            <a:br>
              <a:rPr lang="en-US" sz="9600" b="0" dirty="0"/>
            </a:br>
            <a:r>
              <a:rPr lang="en-US" sz="9600" b="0" dirty="0"/>
              <a:t>By automating these scans during the staging phase, we can catch threats that wouldn’t appear in static analysis—things like misconfigured endpoints or insecure authentication flows.</a:t>
            </a:r>
          </a:p>
          <a:p>
            <a:pPr>
              <a:buNone/>
            </a:pPr>
            <a:endParaRPr lang="en-US" sz="9600" b="0" dirty="0"/>
          </a:p>
          <a:p>
            <a:pPr>
              <a:buNone/>
            </a:pPr>
            <a:r>
              <a:rPr lang="en-US" sz="9600" b="1" dirty="0"/>
              <a:t>Dependency Scanning</a:t>
            </a:r>
            <a:br>
              <a:rPr lang="en-US" sz="9600" b="0" dirty="0"/>
            </a:br>
            <a:r>
              <a:rPr lang="en-US" sz="9600" b="0" dirty="0"/>
              <a:t>Third, we address one of the most overlooked attack surfaces: our dependencies. Most of our applications rely heavily on open-source packages. These are great for productivity, but they also bring risks.</a:t>
            </a:r>
            <a:br>
              <a:rPr lang="en-US" sz="9600" b="0" dirty="0"/>
            </a:br>
            <a:r>
              <a:rPr lang="en-US" sz="9600" b="0" dirty="0"/>
              <a:t>Using tools like </a:t>
            </a:r>
            <a:r>
              <a:rPr lang="en-US" sz="9600" b="0" dirty="0" err="1"/>
              <a:t>Dependabot</a:t>
            </a:r>
            <a:r>
              <a:rPr lang="en-US" sz="9600" b="0" dirty="0"/>
              <a:t> or </a:t>
            </a:r>
            <a:r>
              <a:rPr lang="en-US" sz="9600" b="0" dirty="0" err="1"/>
              <a:t>Snyk</a:t>
            </a:r>
            <a:r>
              <a:rPr lang="en-US" sz="9600" b="0" dirty="0"/>
              <a:t>, we can continuously monitor those packages for known vulnerabilities and get alerted when updates or patches are available. This helps us stay secure without slowing down development.</a:t>
            </a:r>
          </a:p>
          <a:p>
            <a:pPr>
              <a:buNone/>
            </a:pPr>
            <a:endParaRPr lang="en-US" sz="9600" b="0" dirty="0"/>
          </a:p>
          <a:p>
            <a:pPr>
              <a:buNone/>
            </a:pPr>
            <a:r>
              <a:rPr lang="en-US" sz="9600" b="1" dirty="0"/>
              <a:t>Documentation</a:t>
            </a:r>
            <a:br>
              <a:rPr lang="en-US" sz="9600" b="0" dirty="0"/>
            </a:br>
            <a:r>
              <a:rPr lang="en-US" sz="9600" b="0" dirty="0"/>
              <a:t>Finally, none of this matters without good documentation. We need a well-maintained security playbook that outlines:</a:t>
            </a:r>
          </a:p>
          <a:p>
            <a:pPr>
              <a:buFont typeface="Arial" panose="020B0604020202020204" pitchFamily="34" charset="0"/>
              <a:buChar char="•"/>
            </a:pPr>
            <a:r>
              <a:rPr lang="en-US" sz="9600" b="0" dirty="0"/>
              <a:t>Which tools we use</a:t>
            </a:r>
          </a:p>
          <a:p>
            <a:pPr>
              <a:buFont typeface="Arial" panose="020B0604020202020204" pitchFamily="34" charset="0"/>
              <a:buChar char="•"/>
            </a:pPr>
            <a:r>
              <a:rPr lang="en-US" sz="9600" b="0" dirty="0"/>
              <a:t>What threats we’re mitigating</a:t>
            </a:r>
          </a:p>
          <a:p>
            <a:pPr>
              <a:buFont typeface="Arial" panose="020B0604020202020204" pitchFamily="34" charset="0"/>
              <a:buChar char="•"/>
            </a:pPr>
            <a:r>
              <a:rPr lang="en-US" sz="9600" b="0" dirty="0"/>
              <a:t>And who’s responsible for what</a:t>
            </a:r>
            <a:br>
              <a:rPr lang="en-US" sz="9600" b="0" dirty="0"/>
            </a:br>
            <a:r>
              <a:rPr lang="en-US" sz="9600" b="0" dirty="0"/>
              <a:t>This keeps everyone on the same page—from developers to security engineers—and ensures consistent responses to security events.</a:t>
            </a:r>
          </a:p>
          <a:p>
            <a:pPr>
              <a:buFont typeface="Arial" panose="020B0604020202020204" pitchFamily="34" charset="0"/>
              <a:buNone/>
            </a:pPr>
            <a:endParaRPr lang="en-US" sz="9600" b="0" dirty="0"/>
          </a:p>
        </p:txBody>
      </p:sp>
      <p:sp>
        <p:nvSpPr>
          <p:cNvPr id="4" name="Slide Number Placeholder 3">
            <a:extLst>
              <a:ext uri="{FF2B5EF4-FFF2-40B4-BE49-F238E27FC236}">
                <a16:creationId xmlns:a16="http://schemas.microsoft.com/office/drawing/2014/main" id="{7956687C-EFFA-7728-E563-C0A0BB54F591}"/>
              </a:ext>
            </a:extLst>
          </p:cNvPr>
          <p:cNvSpPr>
            <a:spLocks noGrp="1"/>
          </p:cNvSpPr>
          <p:nvPr>
            <p:ph type="sldNum" sz="quarter" idx="5"/>
          </p:nvPr>
        </p:nvSpPr>
        <p:spPr/>
        <p:txBody>
          <a:bodyPr/>
          <a:lstStyle/>
          <a:p>
            <a:fld id="{DAC03921-7077-42B0-8C81-48C0A93EA22E}" type="slidenum">
              <a:rPr lang="en-US" smtClean="0"/>
              <a:t>17</a:t>
            </a:fld>
            <a:endParaRPr lang="en-US"/>
          </a:p>
        </p:txBody>
      </p:sp>
    </p:spTree>
    <p:extLst>
      <p:ext uri="{BB962C8B-B14F-4D97-AF65-F5344CB8AC3E}">
        <p14:creationId xmlns:p14="http://schemas.microsoft.com/office/powerpoint/2010/main" val="10347735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833A8F-DB7A-A3B2-CAA3-DAC42AF6EE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D1520E-D6DE-9AA0-0311-5311B58DAE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0312EE-9F27-A018-6FB7-D9BD65CFF8A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9600" dirty="0"/>
              <a:t>This exercise provides hands-on practice in securing both backend and frontend components, reinforcing theoretical knowledge and building confidence in applying comprehensive security measures in </a:t>
            </a:r>
            <a:r>
              <a:rPr lang="en-US" sz="9600" dirty="0" err="1"/>
              <a:t>DevSecOps</a:t>
            </a:r>
            <a:r>
              <a:rPr lang="en-US" sz="9600" dirty="0"/>
              <a:t>.</a:t>
            </a:r>
          </a:p>
          <a:p>
            <a:pPr>
              <a:buFont typeface="Arial" panose="020B0604020202020204" pitchFamily="34" charset="0"/>
              <a:buNone/>
            </a:pPr>
            <a:endParaRPr lang="en-US" sz="9600" dirty="0"/>
          </a:p>
        </p:txBody>
      </p:sp>
      <p:sp>
        <p:nvSpPr>
          <p:cNvPr id="4" name="Slide Number Placeholder 3">
            <a:extLst>
              <a:ext uri="{FF2B5EF4-FFF2-40B4-BE49-F238E27FC236}">
                <a16:creationId xmlns:a16="http://schemas.microsoft.com/office/drawing/2014/main" id="{F20521C9-2485-973A-DA40-490E8D4CCF50}"/>
              </a:ext>
            </a:extLst>
          </p:cNvPr>
          <p:cNvSpPr>
            <a:spLocks noGrp="1"/>
          </p:cNvSpPr>
          <p:nvPr>
            <p:ph type="sldNum" sz="quarter" idx="5"/>
          </p:nvPr>
        </p:nvSpPr>
        <p:spPr/>
        <p:txBody>
          <a:bodyPr/>
          <a:lstStyle/>
          <a:p>
            <a:fld id="{DAC03921-7077-42B0-8C81-48C0A93EA22E}" type="slidenum">
              <a:rPr lang="en-US" smtClean="0"/>
              <a:t>18</a:t>
            </a:fld>
            <a:endParaRPr lang="en-US"/>
          </a:p>
        </p:txBody>
      </p:sp>
    </p:spTree>
    <p:extLst>
      <p:ext uri="{BB962C8B-B14F-4D97-AF65-F5344CB8AC3E}">
        <p14:creationId xmlns:p14="http://schemas.microsoft.com/office/powerpoint/2010/main" val="8803010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Threat modeling is a structured approach to proactively identify and prioritize security threats, enabling teams to address vulnerabilities early in the development lifecycle, aligning with the "shift left" principle of </a:t>
            </a:r>
            <a:r>
              <a:rPr lang="en-US" dirty="0" err="1"/>
              <a:t>DevSecOps</a:t>
            </a:r>
            <a:r>
              <a:rPr lang="en-US" dirty="0"/>
              <a:t>.</a:t>
            </a:r>
          </a:p>
          <a:p>
            <a:endParaRPr lang="en-CA" dirty="0"/>
          </a:p>
        </p:txBody>
      </p:sp>
      <p:sp>
        <p:nvSpPr>
          <p:cNvPr id="4" name="Slide Number Placeholder 3"/>
          <p:cNvSpPr>
            <a:spLocks noGrp="1"/>
          </p:cNvSpPr>
          <p:nvPr>
            <p:ph type="sldNum" sz="quarter" idx="5"/>
          </p:nvPr>
        </p:nvSpPr>
        <p:spPr/>
        <p:txBody>
          <a:bodyPr/>
          <a:lstStyle/>
          <a:p>
            <a:fld id="{DAC03921-7077-42B0-8C81-48C0A93EA22E}" type="slidenum">
              <a:rPr lang="en-US" smtClean="0"/>
              <a:t>20</a:t>
            </a:fld>
            <a:endParaRPr lang="en-US"/>
          </a:p>
        </p:txBody>
      </p:sp>
    </p:spTree>
    <p:extLst>
      <p:ext uri="{BB962C8B-B14F-4D97-AF65-F5344CB8AC3E}">
        <p14:creationId xmlns:p14="http://schemas.microsoft.com/office/powerpoint/2010/main" val="13961480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2</a:t>
            </a:fld>
            <a:endParaRPr lang="en-US" dirty="0"/>
          </a:p>
        </p:txBody>
      </p:sp>
    </p:spTree>
    <p:extLst>
      <p:ext uri="{BB962C8B-B14F-4D97-AF65-F5344CB8AC3E}">
        <p14:creationId xmlns:p14="http://schemas.microsoft.com/office/powerpoint/2010/main" val="8207430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dirty="0" err="1"/>
              <a:t>ShopEasy</a:t>
            </a:r>
            <a:r>
              <a:rPr lang="en-US" dirty="0"/>
              <a:t>" backend uses string concatenation (e.g., </a:t>
            </a:r>
            <a:r>
              <a:rPr lang="en-US" dirty="0" err="1"/>
              <a:t>f"SELECT</a:t>
            </a:r>
            <a:r>
              <a:rPr lang="en-US" dirty="0"/>
              <a:t> * FROM users WHERE username = '{username}'") in SQL queries, allowing attackers to inject malicious SQL code, such as ' OR '1'='1.</a:t>
            </a:r>
          </a:p>
          <a:p>
            <a:endParaRPr lang="en-CA" dirty="0"/>
          </a:p>
        </p:txBody>
      </p:sp>
      <p:sp>
        <p:nvSpPr>
          <p:cNvPr id="4" name="Slide Number Placeholder 3"/>
          <p:cNvSpPr>
            <a:spLocks noGrp="1"/>
          </p:cNvSpPr>
          <p:nvPr>
            <p:ph type="sldNum" sz="quarter" idx="5"/>
          </p:nvPr>
        </p:nvSpPr>
        <p:spPr/>
        <p:txBody>
          <a:bodyPr/>
          <a:lstStyle/>
          <a:p>
            <a:fld id="{DAC03921-7077-42B0-8C81-48C0A93EA22E}" type="slidenum">
              <a:rPr lang="en-US" smtClean="0"/>
              <a:t>22</a:t>
            </a:fld>
            <a:endParaRPr lang="en-US"/>
          </a:p>
        </p:txBody>
      </p:sp>
    </p:spTree>
    <p:extLst>
      <p:ext uri="{BB962C8B-B14F-4D97-AF65-F5344CB8AC3E}">
        <p14:creationId xmlns:p14="http://schemas.microsoft.com/office/powerpoint/2010/main" val="24795755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frontend’s use of </a:t>
            </a:r>
            <a:r>
              <a:rPr lang="en-US" dirty="0" err="1"/>
              <a:t>dangerouslySetInnerHTML</a:t>
            </a:r>
            <a:r>
              <a:rPr lang="en-US" dirty="0"/>
              <a:t> allows XSS attacks. Sanitizing comments with a library like </a:t>
            </a:r>
            <a:r>
              <a:rPr lang="en-US" dirty="0" err="1"/>
              <a:t>DOMPurify</a:t>
            </a:r>
            <a:r>
              <a:rPr lang="en-US" dirty="0"/>
              <a:t> removes malicious scripts, preventing code execution.</a:t>
            </a:r>
          </a:p>
          <a:p>
            <a:endParaRPr lang="en-CA" dirty="0"/>
          </a:p>
        </p:txBody>
      </p:sp>
      <p:sp>
        <p:nvSpPr>
          <p:cNvPr id="4" name="Slide Number Placeholder 3"/>
          <p:cNvSpPr>
            <a:spLocks noGrp="1"/>
          </p:cNvSpPr>
          <p:nvPr>
            <p:ph type="sldNum" sz="quarter" idx="5"/>
          </p:nvPr>
        </p:nvSpPr>
        <p:spPr/>
        <p:txBody>
          <a:bodyPr/>
          <a:lstStyle/>
          <a:p>
            <a:fld id="{DAC03921-7077-42B0-8C81-48C0A93EA22E}" type="slidenum">
              <a:rPr lang="en-US" smtClean="0"/>
              <a:t>24</a:t>
            </a:fld>
            <a:endParaRPr lang="en-US"/>
          </a:p>
        </p:txBody>
      </p:sp>
    </p:spTree>
    <p:extLst>
      <p:ext uri="{BB962C8B-B14F-4D97-AF65-F5344CB8AC3E}">
        <p14:creationId xmlns:p14="http://schemas.microsoft.com/office/powerpoint/2010/main" val="15294618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091481-EF15-2CD6-DA7F-C87AF4B732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9A27BD-CE29-2D41-1454-D25260DB97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33044E-F063-D0A5-45FD-DDD229BBC2C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9EA6D9-620A-E913-4361-D7E0A44754B6}"/>
              </a:ext>
            </a:extLst>
          </p:cNvPr>
          <p:cNvSpPr>
            <a:spLocks noGrp="1"/>
          </p:cNvSpPr>
          <p:nvPr>
            <p:ph type="sldNum" sz="quarter" idx="5"/>
          </p:nvPr>
        </p:nvSpPr>
        <p:spPr/>
        <p:txBody>
          <a:bodyPr/>
          <a:lstStyle/>
          <a:p>
            <a:fld id="{DAC03921-7077-42B0-8C81-48C0A93EA22E}" type="slidenum">
              <a:rPr lang="en-US" smtClean="0"/>
              <a:t>25</a:t>
            </a:fld>
            <a:endParaRPr lang="en-US"/>
          </a:p>
        </p:txBody>
      </p:sp>
    </p:spTree>
    <p:extLst>
      <p:ext uri="{BB962C8B-B14F-4D97-AF65-F5344CB8AC3E}">
        <p14:creationId xmlns:p14="http://schemas.microsoft.com/office/powerpoint/2010/main" val="11415643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EC2A71-8E5B-5FD6-B2B4-BB37A27B0F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88D508-D805-5A4F-CE0A-E3B0ECB0F2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C43393-226F-4214-1845-939BB0523E93}"/>
              </a:ext>
            </a:extLst>
          </p:cNvPr>
          <p:cNvSpPr>
            <a:spLocks noGrp="1"/>
          </p:cNvSpPr>
          <p:nvPr>
            <p:ph type="body" idx="1"/>
          </p:nvPr>
        </p:nvSpPr>
        <p:spPr/>
        <p:txBody>
          <a:bodyPr/>
          <a:lstStyle/>
          <a:p>
            <a:r>
              <a:rPr lang="en-US" sz="1200" b="0" dirty="0">
                <a:latin typeface="Nirmala UI Semilight" panose="020B0402040204020203" pitchFamily="34" charset="0"/>
                <a:cs typeface="Nirmala UI Semilight" panose="020B0402040204020203" pitchFamily="34" charset="0"/>
              </a:rPr>
              <a:t>Now is the time to engage in an interactive Q&amp;A session where you can ask questions, share insights, and clarify any doubts about the topics we have covered so far.</a:t>
            </a:r>
          </a:p>
          <a:p>
            <a:r>
              <a:rPr lang="en-US" sz="1200" b="0" dirty="0">
                <a:latin typeface="Nirmala UI Semilight" panose="020B0402040204020203" pitchFamily="34" charset="0"/>
                <a:cs typeface="Nirmala UI Semilight" panose="020B0402040204020203" pitchFamily="34" charset="0"/>
              </a:rPr>
              <a:t>This open discussion is designed to ensure that every participant has the opportunity to voice their thoughts and learn from the collective experience of the group.</a:t>
            </a:r>
          </a:p>
          <a:p>
            <a:r>
              <a:rPr lang="en-US" sz="1200" b="0" dirty="0">
                <a:latin typeface="Nirmala UI Semilight" panose="020B0402040204020203" pitchFamily="34" charset="0"/>
                <a:cs typeface="Nirmala UI Semilight" panose="020B0402040204020203" pitchFamily="34" charset="0"/>
              </a:rPr>
              <a:t>Your questions and comments are valuable as they help us identify areas that may need further explanation and enable us to tailor future sessions to your needs.</a:t>
            </a:r>
          </a:p>
          <a:p>
            <a:r>
              <a:rPr lang="en-US" sz="1200" b="0" dirty="0">
                <a:latin typeface="Nirmala UI Semilight" panose="020B0402040204020203" pitchFamily="34" charset="0"/>
                <a:cs typeface="Nirmala UI Semilight" panose="020B0402040204020203" pitchFamily="34" charset="0"/>
              </a:rPr>
              <a:t>We encourage you to speak up and contribute to the dialogue, as this interaction is one of the key components of our interactive learning approach.</a:t>
            </a:r>
          </a:p>
          <a:p>
            <a:r>
              <a:rPr lang="en-US" sz="1200" b="0" dirty="0">
                <a:latin typeface="Nirmala UI Semilight" panose="020B0402040204020203" pitchFamily="34" charset="0"/>
                <a:cs typeface="Nirmala UI Semilight" panose="020B0402040204020203" pitchFamily="34" charset="0"/>
              </a:rPr>
              <a:t>As the session progresses, take note of any questions or ideas that you would like to revisit, and feel free to share your perspectives with the class.</a:t>
            </a:r>
          </a:p>
        </p:txBody>
      </p:sp>
      <p:sp>
        <p:nvSpPr>
          <p:cNvPr id="4" name="Slide Number Placeholder 3">
            <a:extLst>
              <a:ext uri="{FF2B5EF4-FFF2-40B4-BE49-F238E27FC236}">
                <a16:creationId xmlns:a16="http://schemas.microsoft.com/office/drawing/2014/main" id="{2877E55F-3916-7FF7-9A0C-2D365FD20DD5}"/>
              </a:ext>
            </a:extLst>
          </p:cNvPr>
          <p:cNvSpPr>
            <a:spLocks noGrp="1"/>
          </p:cNvSpPr>
          <p:nvPr>
            <p:ph type="sldNum" sz="quarter" idx="10"/>
          </p:nvPr>
        </p:nvSpPr>
        <p:spPr/>
        <p:txBody>
          <a:bodyPr/>
          <a:lstStyle/>
          <a:p>
            <a:fld id="{DAC03921-7077-42B0-8C81-48C0A93EA22E}" type="slidenum">
              <a:rPr lang="en-US" smtClean="0"/>
              <a:t>26</a:t>
            </a:fld>
            <a:endParaRPr lang="en-US"/>
          </a:p>
        </p:txBody>
      </p:sp>
    </p:spTree>
    <p:extLst>
      <p:ext uri="{BB962C8B-B14F-4D97-AF65-F5344CB8AC3E}">
        <p14:creationId xmlns:p14="http://schemas.microsoft.com/office/powerpoint/2010/main" val="31474920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r>
              <a:rPr lang="en-US"/>
              <a:t>Add Document Header</a:t>
            </a:r>
          </a:p>
        </p:txBody>
      </p:sp>
      <p:sp>
        <p:nvSpPr>
          <p:cNvPr id="5" name="Date Placeholder 4"/>
          <p:cNvSpPr>
            <a:spLocks noGrp="1"/>
          </p:cNvSpPr>
          <p:nvPr>
            <p:ph type="dt" idx="11"/>
          </p:nvPr>
        </p:nvSpPr>
        <p:spPr/>
        <p:txBody>
          <a:bodyPr/>
          <a:lstStyle/>
          <a:p>
            <a:pPr>
              <a:defRPr/>
            </a:pPr>
            <a:r>
              <a:rPr lang="en-US"/>
              <a:t>Add Date</a:t>
            </a:r>
          </a:p>
        </p:txBody>
      </p:sp>
      <p:sp>
        <p:nvSpPr>
          <p:cNvPr id="6" name="Slide Number Placeholder 5"/>
          <p:cNvSpPr>
            <a:spLocks noGrp="1"/>
          </p:cNvSpPr>
          <p:nvPr>
            <p:ph type="sldNum" sz="quarter" idx="12"/>
          </p:nvPr>
        </p:nvSpPr>
        <p:spPr/>
        <p:txBody>
          <a:bodyPr/>
          <a:lstStyle/>
          <a:p>
            <a:fld id="{D4DCB82C-5BFC-4945-93FD-FD6C2ACFCD07}" type="slidenum">
              <a:rPr lang="en-US" altLang="en-US"/>
              <a:pPr/>
              <a:t>27</a:t>
            </a:fld>
            <a:endParaRPr lang="en-US" altLang="en-US"/>
          </a:p>
        </p:txBody>
      </p:sp>
      <p:sp>
        <p:nvSpPr>
          <p:cNvPr id="7" name="Footer Placeholder 6"/>
          <p:cNvSpPr>
            <a:spLocks noGrp="1"/>
          </p:cNvSpPr>
          <p:nvPr>
            <p:ph type="ftr" sz="quarter" idx="13"/>
          </p:nvPr>
        </p:nvSpPr>
        <p:spPr/>
        <p:txBody>
          <a:bodyPr/>
          <a:lstStyle/>
          <a:p>
            <a:pPr>
              <a:defRPr/>
            </a:pPr>
            <a:r>
              <a:rPr lang="en-US"/>
              <a:t>© 2016 Solinea, Inc. All rights reserved.</a:t>
            </a:r>
          </a:p>
        </p:txBody>
      </p:sp>
    </p:spTree>
    <p:extLst>
      <p:ext uri="{BB962C8B-B14F-4D97-AF65-F5344CB8AC3E}">
        <p14:creationId xmlns:p14="http://schemas.microsoft.com/office/powerpoint/2010/main" val="3297803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3</a:t>
            </a:fld>
            <a:endParaRPr lang="en-US"/>
          </a:p>
        </p:txBody>
      </p:sp>
    </p:spTree>
    <p:extLst>
      <p:ext uri="{BB962C8B-B14F-4D97-AF65-F5344CB8AC3E}">
        <p14:creationId xmlns:p14="http://schemas.microsoft.com/office/powerpoint/2010/main" val="508728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AC03921-7077-42B0-8C81-48C0A93EA22E}" type="slidenum">
              <a:rPr lang="en-US" smtClean="0"/>
              <a:t>4</a:t>
            </a:fld>
            <a:endParaRPr lang="en-US"/>
          </a:p>
        </p:txBody>
      </p:sp>
    </p:spTree>
    <p:extLst>
      <p:ext uri="{BB962C8B-B14F-4D97-AF65-F5344CB8AC3E}">
        <p14:creationId xmlns:p14="http://schemas.microsoft.com/office/powerpoint/2010/main" val="869328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3921-7077-42B0-8C81-48C0A93EA22E}" type="slidenum">
              <a:rPr lang="en-US" smtClean="0"/>
              <a:t>5</a:t>
            </a:fld>
            <a:endParaRPr lang="en-US" dirty="0"/>
          </a:p>
        </p:txBody>
      </p:sp>
    </p:spTree>
    <p:extLst>
      <p:ext uri="{BB962C8B-B14F-4D97-AF65-F5344CB8AC3E}">
        <p14:creationId xmlns:p14="http://schemas.microsoft.com/office/powerpoint/2010/main" val="2157848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kern="100" dirty="0">
                <a:effectLst/>
                <a:latin typeface="Calibri" panose="020F0502020204030204" pitchFamily="34" charset="0"/>
                <a:ea typeface="Calibri" panose="020F0502020204030204" pitchFamily="34" charset="0"/>
                <a:cs typeface="Times New Roman" panose="02020603050405020304" pitchFamily="18" charset="0"/>
              </a:rPr>
              <a:t>Explain that </a:t>
            </a:r>
            <a:r>
              <a:rPr lang="en-CA" sz="1800" kern="100" dirty="0" err="1">
                <a:effectLst/>
                <a:latin typeface="Calibri" panose="020F0502020204030204" pitchFamily="34" charset="0"/>
                <a:ea typeface="Calibri" panose="020F0502020204030204" pitchFamily="34" charset="0"/>
                <a:cs typeface="Times New Roman" panose="02020603050405020304" pitchFamily="18" charset="0"/>
              </a:rPr>
              <a:t>DevSecOps</a:t>
            </a:r>
            <a:r>
              <a:rPr lang="en-CA" sz="1800" kern="100" dirty="0">
                <a:effectLst/>
                <a:latin typeface="Calibri" panose="020F0502020204030204" pitchFamily="34" charset="0"/>
                <a:ea typeface="Calibri" panose="020F0502020204030204" pitchFamily="34" charset="0"/>
                <a:cs typeface="Times New Roman" panose="02020603050405020304" pitchFamily="18" charset="0"/>
              </a:rPr>
              <a:t> is not just about adding security steps but integrating security thinking throughout the development process. Emphasize that threat modeling helps in understanding potential security risks before they become actual problems, aligning with the shift-left principle. Highlight the importance of collaboration for effective security implementation.</a:t>
            </a:r>
          </a:p>
          <a:p>
            <a:endParaRPr lang="en-CA" dirty="0"/>
          </a:p>
        </p:txBody>
      </p:sp>
      <p:sp>
        <p:nvSpPr>
          <p:cNvPr id="4" name="Slide Number Placeholder 3"/>
          <p:cNvSpPr>
            <a:spLocks noGrp="1"/>
          </p:cNvSpPr>
          <p:nvPr>
            <p:ph type="sldNum" sz="quarter" idx="5"/>
          </p:nvPr>
        </p:nvSpPr>
        <p:spPr/>
        <p:txBody>
          <a:bodyPr/>
          <a:lstStyle/>
          <a:p>
            <a:fld id="{DAC03921-7077-42B0-8C81-48C0A93EA22E}" type="slidenum">
              <a:rPr lang="en-US" smtClean="0"/>
              <a:t>6</a:t>
            </a:fld>
            <a:endParaRPr lang="en-US"/>
          </a:p>
        </p:txBody>
      </p:sp>
    </p:spTree>
    <p:extLst>
      <p:ext uri="{BB962C8B-B14F-4D97-AF65-F5344CB8AC3E}">
        <p14:creationId xmlns:p14="http://schemas.microsoft.com/office/powerpoint/2010/main" val="3458731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1752A-7B67-A7EF-0D65-793E02E0F5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FC2D77-C457-E088-43DC-407E4B2B5A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260B4F6-E4A4-6EB9-0564-03B63A2B1E96}"/>
              </a:ext>
            </a:extLst>
          </p:cNvPr>
          <p:cNvSpPr>
            <a:spLocks noGrp="1"/>
          </p:cNvSpPr>
          <p:nvPr>
            <p:ph type="body" idx="1"/>
          </p:nvPr>
        </p:nvSpPr>
        <p:spPr/>
        <p:txBody>
          <a:bodyPr/>
          <a:lstStyle/>
          <a:p>
            <a:r>
              <a:rPr lang="en-US" sz="2800" dirty="0"/>
              <a:t>Threat modeling involves thinking like an attacker to find weaknesses in the system. It's iterative; as the system changes, the threat model should be updated. Discuss how early threat modeling can save costs and reduce risks compared to fixing issues post-deployment.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Address common misconceptions by giving examples of small applications benefiting from threat modeling, like a simple e-commerce site.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endParaRPr lang="en-US" sz="28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dirty="0">
                <a:latin typeface="Nirmala UI Semilight" panose="020B0402040204020203" pitchFamily="34" charset="0"/>
                <a:ea typeface="Nirmala UI Semilight" panose="020B0402040204020203" pitchFamily="34" charset="0"/>
                <a:cs typeface="Nirmala UI Semilight" panose="020B0402040204020203" pitchFamily="34" charset="0"/>
              </a:rPr>
              <a:t>Common misconceptions: </a:t>
            </a:r>
            <a:r>
              <a:rPr lang="en-US" sz="2800" dirty="0">
                <a:latin typeface="Nirmala UI Semilight" panose="020B0402040204020203" pitchFamily="34" charset="0"/>
                <a:ea typeface="Nirmala UI Semilight" panose="020B0402040204020203" pitchFamily="34" charset="0"/>
                <a:cs typeface="Nirmala UI Semilight" panose="020B0402040204020203" pitchFamily="34" charset="0"/>
              </a:rPr>
              <a:t>It's only for large systems or high-risk applications (but it's beneficial for all), it's a one-time activity (but it should be iterative).</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sz="2800" dirty="0"/>
            </a:br>
            <a:br>
              <a:rPr lang="en-US" sz="2800" dirty="0"/>
            </a:br>
            <a:endParaRPr lang="en-US" sz="2800" dirty="0"/>
          </a:p>
        </p:txBody>
      </p:sp>
      <p:sp>
        <p:nvSpPr>
          <p:cNvPr id="4" name="Slide Number Placeholder 3">
            <a:extLst>
              <a:ext uri="{FF2B5EF4-FFF2-40B4-BE49-F238E27FC236}">
                <a16:creationId xmlns:a16="http://schemas.microsoft.com/office/drawing/2014/main" id="{27EBEB69-1272-E817-E61D-69206382C245}"/>
              </a:ext>
            </a:extLst>
          </p:cNvPr>
          <p:cNvSpPr>
            <a:spLocks noGrp="1"/>
          </p:cNvSpPr>
          <p:nvPr>
            <p:ph type="sldNum" sz="quarter" idx="5"/>
          </p:nvPr>
        </p:nvSpPr>
        <p:spPr/>
        <p:txBody>
          <a:bodyPr/>
          <a:lstStyle/>
          <a:p>
            <a:fld id="{DAC03921-7077-42B0-8C81-48C0A93EA22E}" type="slidenum">
              <a:rPr lang="en-US" smtClean="0"/>
              <a:t>7</a:t>
            </a:fld>
            <a:endParaRPr lang="en-US"/>
          </a:p>
        </p:txBody>
      </p:sp>
    </p:spTree>
    <p:extLst>
      <p:ext uri="{BB962C8B-B14F-4D97-AF65-F5344CB8AC3E}">
        <p14:creationId xmlns:p14="http://schemas.microsoft.com/office/powerpoint/2010/main" val="39806833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8464BC-62B2-CD6C-4F8E-46008F549B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6B59CA-35BA-9424-873D-40EDB0334A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7729DA-DB4A-0780-D7C9-FC9E8547AF17}"/>
              </a:ext>
            </a:extLst>
          </p:cNvPr>
          <p:cNvSpPr>
            <a:spLocks noGrp="1"/>
          </p:cNvSpPr>
          <p:nvPr>
            <p:ph type="body" idx="1"/>
          </p:nvPr>
        </p:nvSpPr>
        <p:spPr/>
        <p:txBody>
          <a:bodyPr/>
          <a:lstStyle/>
          <a:p>
            <a:r>
              <a:rPr lang="en-US" sz="5400" b="0" i="0" dirty="0">
                <a:solidFill>
                  <a:srgbClr val="001D35"/>
                </a:solidFill>
                <a:effectLst/>
                <a:latin typeface="Google Sans"/>
              </a:rPr>
              <a:t>The STRIDE threat model is a framework used in cybersecurity to systematically identify and assess potential threats to systems. </a:t>
            </a:r>
          </a:p>
          <a:p>
            <a:endParaRPr lang="en-US" sz="5400" b="0" i="0" dirty="0">
              <a:solidFill>
                <a:srgbClr val="001D35"/>
              </a:solidFill>
              <a:effectLst/>
              <a:latin typeface="Google Sans"/>
            </a:endParaRPr>
          </a:p>
          <a:p>
            <a:r>
              <a:rPr lang="en-US" sz="5400" b="0" i="0" dirty="0">
                <a:solidFill>
                  <a:srgbClr val="001D35"/>
                </a:solidFill>
                <a:effectLst/>
                <a:latin typeface="Google Sans"/>
              </a:rPr>
              <a:t>It categorizes threats into six types: Spoofing, Tampering, Repudiation, Information Disclosure, Denial of Service, and Elevation of Privilege. </a:t>
            </a:r>
          </a:p>
          <a:p>
            <a:endParaRPr lang="en-US" sz="5400" b="0" i="0" dirty="0">
              <a:solidFill>
                <a:srgbClr val="001D35"/>
              </a:solidFill>
              <a:effectLst/>
              <a:latin typeface="Google Sans"/>
            </a:endParaRPr>
          </a:p>
          <a:p>
            <a:r>
              <a:rPr lang="en-US" sz="5400" b="0" i="0" dirty="0">
                <a:solidFill>
                  <a:srgbClr val="001D35"/>
                </a:solidFill>
                <a:effectLst/>
                <a:latin typeface="Google Sans"/>
              </a:rPr>
              <a:t>This categorization helps security professionals and developers to think more comprehensively about what could go wrong in a system and how to address those risks. </a:t>
            </a:r>
          </a:p>
          <a:p>
            <a:endParaRPr lang="en-US" sz="5400" b="0" i="0" dirty="0">
              <a:solidFill>
                <a:srgbClr val="001D35"/>
              </a:solidFill>
              <a:effectLst/>
              <a:latin typeface="Google Sans"/>
            </a:endParaRPr>
          </a:p>
          <a:p>
            <a:pPr algn="l">
              <a:lnSpc>
                <a:spcPts val="1650"/>
              </a:lnSpc>
              <a:spcBef>
                <a:spcPts val="750"/>
              </a:spcBef>
              <a:spcAft>
                <a:spcPts val="600"/>
              </a:spcAft>
              <a:buFont typeface="Arial" panose="020B0604020202020204" pitchFamily="34" charset="0"/>
              <a:buNone/>
            </a:pPr>
            <a:r>
              <a:rPr lang="en-US" sz="5400" b="1" i="0" dirty="0">
                <a:solidFill>
                  <a:srgbClr val="001D35"/>
                </a:solidFill>
                <a:effectLst/>
                <a:latin typeface="Google Sans"/>
              </a:rPr>
              <a:t>Spoofing:</a:t>
            </a:r>
            <a:r>
              <a:rPr lang="en-US" sz="5400" b="0" i="0" dirty="0">
                <a:solidFill>
                  <a:srgbClr val="001D35"/>
                </a:solidFill>
                <a:effectLst/>
                <a:latin typeface="Google Sans"/>
              </a:rPr>
              <a:t> Impersonating another user or entity to gain unauthorized access or perform actions.</a:t>
            </a:r>
          </a:p>
          <a:p>
            <a:pPr algn="l">
              <a:lnSpc>
                <a:spcPts val="1650"/>
              </a:lnSpc>
              <a:spcBef>
                <a:spcPts val="750"/>
              </a:spcBef>
              <a:spcAft>
                <a:spcPts val="1500"/>
              </a:spcAft>
              <a:buNone/>
            </a:pPr>
            <a:r>
              <a:rPr lang="en-US" sz="5400" b="1" i="0" dirty="0">
                <a:solidFill>
                  <a:srgbClr val="001D35"/>
                </a:solidFill>
                <a:effectLst/>
                <a:latin typeface="Google Sans"/>
              </a:rPr>
              <a:t>Tampering:</a:t>
            </a:r>
            <a:r>
              <a:rPr lang="en-US" sz="5400" b="0" i="0" dirty="0">
                <a:solidFill>
                  <a:srgbClr val="001D35"/>
                </a:solidFill>
                <a:effectLst/>
                <a:latin typeface="Google Sans"/>
              </a:rPr>
              <a:t> Unintentionally or maliciously modifying data or system configurations.</a:t>
            </a:r>
          </a:p>
          <a:p>
            <a:pPr algn="l">
              <a:lnSpc>
                <a:spcPts val="1650"/>
              </a:lnSpc>
              <a:spcBef>
                <a:spcPts val="750"/>
              </a:spcBef>
              <a:spcAft>
                <a:spcPts val="1500"/>
              </a:spcAft>
              <a:buNone/>
            </a:pPr>
            <a:r>
              <a:rPr lang="en-US" sz="5400" b="1" i="0" dirty="0">
                <a:solidFill>
                  <a:srgbClr val="001D35"/>
                </a:solidFill>
                <a:effectLst/>
                <a:latin typeface="Google Sans"/>
              </a:rPr>
              <a:t>Repudiation:</a:t>
            </a:r>
            <a:r>
              <a:rPr lang="en-US" sz="5400" b="0" i="0" dirty="0">
                <a:solidFill>
                  <a:srgbClr val="001D35"/>
                </a:solidFill>
                <a:effectLst/>
                <a:latin typeface="Google Sans"/>
              </a:rPr>
              <a:t> Denying that an action was performed, even though it can be proven to have occurred.</a:t>
            </a:r>
          </a:p>
          <a:p>
            <a:pPr algn="l">
              <a:lnSpc>
                <a:spcPts val="1650"/>
              </a:lnSpc>
              <a:spcBef>
                <a:spcPts val="750"/>
              </a:spcBef>
              <a:spcAft>
                <a:spcPts val="1500"/>
              </a:spcAft>
              <a:buNone/>
            </a:pPr>
            <a:r>
              <a:rPr lang="en-US" sz="5400" b="1" i="0" dirty="0">
                <a:solidFill>
                  <a:srgbClr val="001D35"/>
                </a:solidFill>
                <a:effectLst/>
                <a:latin typeface="Google Sans"/>
              </a:rPr>
              <a:t>Information Disclosure:</a:t>
            </a:r>
            <a:r>
              <a:rPr lang="en-US" sz="5400" b="0" i="0" dirty="0">
                <a:solidFill>
                  <a:srgbClr val="001D35"/>
                </a:solidFill>
                <a:effectLst/>
                <a:latin typeface="Google Sans"/>
              </a:rPr>
              <a:t> Exposing sensitive data to unauthorized individuals or entities.</a:t>
            </a:r>
          </a:p>
          <a:p>
            <a:pPr algn="l">
              <a:lnSpc>
                <a:spcPts val="1650"/>
              </a:lnSpc>
              <a:spcBef>
                <a:spcPts val="750"/>
              </a:spcBef>
              <a:spcAft>
                <a:spcPts val="1500"/>
              </a:spcAft>
              <a:buNone/>
            </a:pPr>
            <a:r>
              <a:rPr lang="en-US" sz="5400" b="1" i="0" dirty="0">
                <a:solidFill>
                  <a:srgbClr val="001D35"/>
                </a:solidFill>
                <a:effectLst/>
                <a:latin typeface="Google Sans"/>
              </a:rPr>
              <a:t>Denial of Service (DoS):</a:t>
            </a:r>
            <a:r>
              <a:rPr lang="en-US" sz="5400" b="0" i="0" dirty="0">
                <a:solidFill>
                  <a:srgbClr val="001D35"/>
                </a:solidFill>
                <a:effectLst/>
                <a:latin typeface="Google Sans"/>
              </a:rPr>
              <a:t> Making a service unavailable to its intended users by overwhelming it with traffic or exploiting vulnerabilities.</a:t>
            </a:r>
          </a:p>
          <a:p>
            <a:pPr algn="l">
              <a:lnSpc>
                <a:spcPts val="1650"/>
              </a:lnSpc>
              <a:spcBef>
                <a:spcPts val="750"/>
              </a:spcBef>
              <a:spcAft>
                <a:spcPts val="1500"/>
              </a:spcAft>
            </a:pPr>
            <a:r>
              <a:rPr lang="en-US" sz="5400" b="1" i="0" dirty="0">
                <a:solidFill>
                  <a:srgbClr val="001D35"/>
                </a:solidFill>
                <a:effectLst/>
                <a:latin typeface="Google Sans"/>
              </a:rPr>
              <a:t>Elevation of Privilege:</a:t>
            </a:r>
            <a:r>
              <a:rPr lang="en-US" sz="5400" b="0" i="0" dirty="0">
                <a:solidFill>
                  <a:srgbClr val="001D35"/>
                </a:solidFill>
                <a:effectLst/>
                <a:latin typeface="Google Sans"/>
              </a:rPr>
              <a:t> Gaining unauthorized access to higher system privileges or capabilities.</a:t>
            </a:r>
          </a:p>
          <a:p>
            <a:pPr algn="l">
              <a:lnSpc>
                <a:spcPts val="1650"/>
              </a:lnSpc>
              <a:spcBef>
                <a:spcPts val="750"/>
              </a:spcBef>
              <a:spcAft>
                <a:spcPts val="1500"/>
              </a:spcAft>
            </a:pPr>
            <a:endParaRPr lang="en-US" sz="5400" b="0" i="0" dirty="0">
              <a:solidFill>
                <a:srgbClr val="001D35"/>
              </a:solidFill>
              <a:effectLst/>
              <a:latin typeface="Google Sans"/>
            </a:endParaRPr>
          </a:p>
          <a:p>
            <a:pPr marL="0" marR="0" lvl="0" indent="0" algn="l" defTabSz="914400" rtl="0" eaLnBrk="1" fontAlgn="auto" latinLnBrk="0" hangingPunct="1">
              <a:lnSpc>
                <a:spcPts val="1650"/>
              </a:lnSpc>
              <a:spcBef>
                <a:spcPts val="750"/>
              </a:spcBef>
              <a:spcAft>
                <a:spcPts val="1500"/>
              </a:spcAft>
              <a:buClrTx/>
              <a:buSzTx/>
              <a:buFontTx/>
              <a:buNone/>
              <a:tabLst/>
              <a:defRPr/>
            </a:pPr>
            <a:r>
              <a:rPr lang="en-US" sz="7200" b="0" i="0" dirty="0">
                <a:solidFill>
                  <a:srgbClr val="001D35"/>
                </a:solidFill>
                <a:effectLst/>
                <a:latin typeface="Google Sans"/>
              </a:rPr>
              <a:t>STRIDE is often used in conjunction with other threat modeling techniques and tools, such as data flow diagrams, to provide a more thorough analysis of potential vulnerabilities. It helps developers and security experts identify potential threats and vulnerabilities early in the development process, allowing them to address those issues before they are exploited by attackers. STRIDE is often used in conjunction with other threat modeling techniques and tools, such as data flow diagrams, to provide a more thorough analysis of potential vulnerabilities. It helps developers and security experts identify potential threats and vulnerabilities early in the development process, allowing them to address those issues before they are exploited by attackers.</a:t>
            </a:r>
            <a:br>
              <a:rPr lang="en-US" sz="7200" b="0" i="0" dirty="0">
                <a:solidFill>
                  <a:srgbClr val="001D35"/>
                </a:solidFill>
                <a:effectLst/>
                <a:latin typeface="Google Sans"/>
              </a:rPr>
            </a:br>
            <a:br>
              <a:rPr lang="en-US" sz="7200" b="0" i="0" dirty="0">
                <a:solidFill>
                  <a:srgbClr val="001D35"/>
                </a:solidFill>
                <a:effectLst/>
                <a:latin typeface="Google Sans"/>
              </a:rPr>
            </a:br>
            <a:r>
              <a:rPr lang="en-US" sz="7200" dirty="0"/>
              <a:t>Explain each STRIDE category with simple examples relevant to the sample application. For instance, in the shopping cart, spoofing could be someone pretending to be a user to make unauthorized purchases, mitigated by implementing multi-factor authentication. Discuss how tampering, like modifying product prices, can be prevented by validating inputs and using parameterized queries. Highlight the importance of logging for repudiation to ensure accountability.</a:t>
            </a:r>
          </a:p>
          <a:p>
            <a:pPr algn="l">
              <a:lnSpc>
                <a:spcPts val="1650"/>
              </a:lnSpc>
              <a:spcBef>
                <a:spcPts val="750"/>
              </a:spcBef>
              <a:spcAft>
                <a:spcPts val="1500"/>
              </a:spcAft>
            </a:pPr>
            <a:endParaRPr lang="en-US" sz="5400" b="0" i="0" dirty="0">
              <a:solidFill>
                <a:srgbClr val="001D35"/>
              </a:solidFill>
              <a:effectLst/>
              <a:latin typeface="Google Sans"/>
            </a:endParaRPr>
          </a:p>
        </p:txBody>
      </p:sp>
      <p:sp>
        <p:nvSpPr>
          <p:cNvPr id="4" name="Slide Number Placeholder 3">
            <a:extLst>
              <a:ext uri="{FF2B5EF4-FFF2-40B4-BE49-F238E27FC236}">
                <a16:creationId xmlns:a16="http://schemas.microsoft.com/office/drawing/2014/main" id="{159A64B3-F67A-3163-FACC-AA7CE8A5FB84}"/>
              </a:ext>
            </a:extLst>
          </p:cNvPr>
          <p:cNvSpPr>
            <a:spLocks noGrp="1"/>
          </p:cNvSpPr>
          <p:nvPr>
            <p:ph type="sldNum" sz="quarter" idx="5"/>
          </p:nvPr>
        </p:nvSpPr>
        <p:spPr/>
        <p:txBody>
          <a:bodyPr/>
          <a:lstStyle/>
          <a:p>
            <a:fld id="{DAC03921-7077-42B0-8C81-48C0A93EA22E}" type="slidenum">
              <a:rPr lang="en-US" smtClean="0"/>
              <a:t>8</a:t>
            </a:fld>
            <a:endParaRPr lang="en-US"/>
          </a:p>
        </p:txBody>
      </p:sp>
    </p:spTree>
    <p:extLst>
      <p:ext uri="{BB962C8B-B14F-4D97-AF65-F5344CB8AC3E}">
        <p14:creationId xmlns:p14="http://schemas.microsoft.com/office/powerpoint/2010/main" val="2172039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22A262-9D73-A208-9F17-14D8F47BFE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9AC1F1-CAD8-FE0A-5C5C-3561D68997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00E432-2030-0522-F737-45AD2B11566B}"/>
              </a:ext>
            </a:extLst>
          </p:cNvPr>
          <p:cNvSpPr>
            <a:spLocks noGrp="1"/>
          </p:cNvSpPr>
          <p:nvPr>
            <p:ph type="body" idx="1"/>
          </p:nvPr>
        </p:nvSpPr>
        <p:spPr/>
        <p:txBody>
          <a:bodyPr/>
          <a:lstStyle/>
          <a:p>
            <a:r>
              <a:rPr lang="en-US" sz="7200" b="1" dirty="0"/>
              <a:t>PASTA framework introduction: </a:t>
            </a:r>
            <a:r>
              <a:rPr lang="en-US" sz="7200" dirty="0"/>
              <a:t>Process for Attack Simulation and Threat Analysis, a seven-stage methodology. </a:t>
            </a:r>
          </a:p>
          <a:p>
            <a:r>
              <a:rPr lang="en-US" sz="7200" b="1" dirty="0"/>
              <a:t>Steps of PASTA: </a:t>
            </a:r>
            <a:r>
              <a:rPr lang="en-US" sz="7200" dirty="0"/>
              <a:t>Define objectives, gather intelligence, decompose the application, analyze threats, design controls, verify and prioritize, maintain and iterate. Comparing different methodologies: STRIDE vs. PASTA, where STRIDE focuses on threat categories and PASTA is more comprehensive with risk assessment.</a:t>
            </a:r>
          </a:p>
          <a:p>
            <a:endParaRPr lang="en-US" sz="7200" dirty="0"/>
          </a:p>
          <a:p>
            <a:r>
              <a:rPr lang="en-US" sz="7200" b="1" dirty="0"/>
              <a:t>Selecting the appropriate methodology: </a:t>
            </a:r>
            <a:r>
              <a:rPr lang="en-US" sz="7200" dirty="0"/>
              <a:t>Based on project complexity, team expertise, and specific needs. Tools for threat modeling: Microsoft Threat Modeling Tool, </a:t>
            </a:r>
            <a:r>
              <a:rPr lang="en-US" sz="7200" dirty="0" err="1"/>
              <a:t>IriusRisk</a:t>
            </a:r>
            <a:r>
              <a:rPr lang="en-US" sz="7200" dirty="0"/>
              <a:t>, etc., aiding in structured analysis.</a:t>
            </a:r>
          </a:p>
          <a:p>
            <a:endParaRPr lang="en-US" sz="7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600" dirty="0"/>
              <a:t>https://www.purestorage.com/knowledge/pasta-threat-modeling.html</a:t>
            </a:r>
            <a:br>
              <a:rPr lang="en-US" sz="9600" dirty="0"/>
            </a:br>
            <a:r>
              <a:rPr lang="en-US" sz="9600" dirty="0"/>
              <a:t>https://threat-modeling.com/pasta-threat-modeling/</a:t>
            </a:r>
            <a:br>
              <a:rPr lang="en-US" sz="9600" dirty="0"/>
            </a:br>
            <a:br>
              <a:rPr lang="en-US" sz="9600" dirty="0"/>
            </a:br>
            <a:r>
              <a:rPr lang="en-US" sz="9600" dirty="0"/>
              <a:t>Explain that PASTA provides a more detailed framework, suitable for complex systems or when a thorough risk assessment is needed. For this course, we'll focus on STRIDE for its simplicity and effectiveness in identifying threats. Mention tools like </a:t>
            </a:r>
            <a:r>
              <a:rPr lang="en-US" sz="9600" dirty="0">
                <a:hlinkClick r:id="rId3"/>
              </a:rPr>
              <a:t>Microsoft Threat Modeling Tool</a:t>
            </a:r>
            <a:r>
              <a:rPr lang="en-US" sz="9600" dirty="0"/>
              <a:t> for structured analysis, and encourage exploring </a:t>
            </a:r>
            <a:r>
              <a:rPr lang="en-US" sz="9600" dirty="0" err="1"/>
              <a:t>IriusRisk</a:t>
            </a:r>
            <a:r>
              <a:rPr lang="en-US" sz="9600" dirty="0"/>
              <a:t> for advanced needs. Discuss how to choose based on project scope, like using STRIDE for quick assessments and PASTA for detailed analysis.</a:t>
            </a:r>
          </a:p>
          <a:p>
            <a:endParaRPr lang="en-US" sz="7200" dirty="0"/>
          </a:p>
        </p:txBody>
      </p:sp>
      <p:sp>
        <p:nvSpPr>
          <p:cNvPr id="4" name="Slide Number Placeholder 3">
            <a:extLst>
              <a:ext uri="{FF2B5EF4-FFF2-40B4-BE49-F238E27FC236}">
                <a16:creationId xmlns:a16="http://schemas.microsoft.com/office/drawing/2014/main" id="{68E42867-70AA-1A7E-810C-EC04FD6BE44C}"/>
              </a:ext>
            </a:extLst>
          </p:cNvPr>
          <p:cNvSpPr>
            <a:spLocks noGrp="1"/>
          </p:cNvSpPr>
          <p:nvPr>
            <p:ph type="sldNum" sz="quarter" idx="5"/>
          </p:nvPr>
        </p:nvSpPr>
        <p:spPr/>
        <p:txBody>
          <a:bodyPr/>
          <a:lstStyle/>
          <a:p>
            <a:fld id="{DAC03921-7077-42B0-8C81-48C0A93EA22E}" type="slidenum">
              <a:rPr lang="en-US" smtClean="0"/>
              <a:t>9</a:t>
            </a:fld>
            <a:endParaRPr lang="en-US"/>
          </a:p>
        </p:txBody>
      </p:sp>
    </p:spTree>
    <p:extLst>
      <p:ext uri="{BB962C8B-B14F-4D97-AF65-F5344CB8AC3E}">
        <p14:creationId xmlns:p14="http://schemas.microsoft.com/office/powerpoint/2010/main" val="35227778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09600" y="228601"/>
            <a:ext cx="10363200" cy="4571999"/>
          </a:xfrm>
        </p:spPr>
        <p:txBody>
          <a:bodyPr anchor="ctr">
            <a:noAutofit/>
          </a:bodyPr>
          <a:lstStyle>
            <a:lvl1pPr>
              <a:lnSpc>
                <a:spcPct val="100000"/>
              </a:lnSpc>
              <a:defRPr sz="88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609600" y="4800600"/>
            <a:ext cx="9144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CA"/>
              <a:t>© 2025 by Innovation In Software Corporation 
</a:t>
            </a:r>
            <a:endParaRPr lang="en-US" dirty="0"/>
          </a:p>
        </p:txBody>
      </p:sp>
      <p:sp>
        <p:nvSpPr>
          <p:cNvPr id="9" name="Rectangle 8"/>
          <p:cNvSpPr/>
          <p:nvPr/>
        </p:nvSpPr>
        <p:spPr>
          <a:xfrm>
            <a:off x="12001499" y="4846320"/>
            <a:ext cx="190501"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p:nvSpPr>
        <p:spPr>
          <a:xfrm>
            <a:off x="12001499" y="0"/>
            <a:ext cx="190501"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D99624C5-FDF6-4954-B8C3-64918F306FAA}" type="slidenum">
              <a:rPr lang="en-US" smtClean="0"/>
              <a:t>‹#›</a:t>
            </a:fld>
            <a:endParaRPr lang="en-US"/>
          </a:p>
        </p:txBody>
      </p:sp>
    </p:spTree>
    <p:extLst>
      <p:ext uri="{BB962C8B-B14F-4D97-AF65-F5344CB8AC3E}">
        <p14:creationId xmlns:p14="http://schemas.microsoft.com/office/powerpoint/2010/main" val="3715398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146258" y="240889"/>
            <a:ext cx="6540030" cy="774382"/>
          </a:xfrm>
        </p:spPr>
        <p:txBody>
          <a:bodyPr/>
          <a:lstStyle>
            <a:lvl1pPr>
              <a:defRPr>
                <a:solidFill>
                  <a:schemeClr val="tx1">
                    <a:lumMod val="85000"/>
                    <a:lumOff val="15000"/>
                  </a:schemeClr>
                </a:solidFill>
                <a:latin typeface="Leelawadee UI Semilight" panose="020B0402040204020203" pitchFamily="34" charset="-34"/>
                <a:cs typeface="Leelawadee UI Semilight" panose="020B0402040204020203" pitchFamily="34" charset="-34"/>
              </a:defRPr>
            </a:lvl1pPr>
          </a:lstStyle>
          <a:p>
            <a:r>
              <a:rPr lang="en-US" dirty="0"/>
              <a:t>conversation</a:t>
            </a:r>
          </a:p>
        </p:txBody>
      </p:sp>
      <p:sp>
        <p:nvSpPr>
          <p:cNvPr id="3" name="Text Placeholder 2"/>
          <p:cNvSpPr>
            <a:spLocks noGrp="1"/>
          </p:cNvSpPr>
          <p:nvPr>
            <p:ph type="body" idx="1" hasCustomPrompt="1"/>
          </p:nvPr>
        </p:nvSpPr>
        <p:spPr>
          <a:xfrm>
            <a:off x="85511" y="5269246"/>
            <a:ext cx="3296044" cy="470196"/>
          </a:xfrm>
        </p:spPr>
        <p:txBody>
          <a:bodyPr anchor="b">
            <a:noAutofit/>
          </a:bodyPr>
          <a:lstStyle>
            <a:lvl1pPr marL="0" indent="0">
              <a:buNone/>
              <a:defRPr sz="1400" b="0" cap="all" spc="100" baseline="0">
                <a:solidFill>
                  <a:srgbClr val="C00000"/>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5 Minutes</a:t>
            </a:r>
          </a:p>
        </p:txBody>
      </p:sp>
      <p:sp>
        <p:nvSpPr>
          <p:cNvPr id="6" name="Content Placeholder 5"/>
          <p:cNvSpPr>
            <a:spLocks noGrp="1"/>
          </p:cNvSpPr>
          <p:nvPr>
            <p:ph sz="quarter" idx="4"/>
          </p:nvPr>
        </p:nvSpPr>
        <p:spPr>
          <a:xfrm>
            <a:off x="6790944" y="1401844"/>
            <a:ext cx="4389120" cy="469800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11"/>
          </p:nvPr>
        </p:nvSpPr>
        <p:spPr/>
        <p:txBody>
          <a:bodyPr/>
          <a:lstStyle/>
          <a:p>
            <a:r>
              <a:rPr lang="en-CA"/>
              <a:t>© 2025 by Innovation In Software Corporation 
</a:t>
            </a:r>
            <a:endParaRPr lang="en-US" dirty="0"/>
          </a:p>
        </p:txBody>
      </p:sp>
      <p:sp>
        <p:nvSpPr>
          <p:cNvPr id="9" name="Slide Number Placeholder 8"/>
          <p:cNvSpPr>
            <a:spLocks noGrp="1"/>
          </p:cNvSpPr>
          <p:nvPr>
            <p:ph type="sldNum" sz="quarter" idx="12"/>
          </p:nvPr>
        </p:nvSpPr>
        <p:spPr/>
        <p:txBody>
          <a:bodyPr/>
          <a:lstStyle/>
          <a:p>
            <a:fld id="{D99624C5-FDF6-4954-B8C3-64918F306FAA}" type="slidenum">
              <a:rPr lang="en-US" smtClean="0"/>
              <a:t>‹#›</a:t>
            </a:fld>
            <a:endParaRPr lang="en-US"/>
          </a:p>
        </p:txBody>
      </p:sp>
      <p:sp>
        <p:nvSpPr>
          <p:cNvPr id="10" name="TextBox 9"/>
          <p:cNvSpPr txBox="1"/>
          <p:nvPr userDrawn="1"/>
        </p:nvSpPr>
        <p:spPr>
          <a:xfrm>
            <a:off x="640939" y="349776"/>
            <a:ext cx="3505319" cy="646331"/>
          </a:xfrm>
          <a:prstGeom prst="rect">
            <a:avLst/>
          </a:prstGeom>
          <a:noFill/>
        </p:spPr>
        <p:txBody>
          <a:bodyPr wrap="none" rtlCol="0">
            <a:spAutoFit/>
          </a:bodyPr>
          <a:lstStyle/>
          <a:p>
            <a:r>
              <a:rPr lang="en-US" sz="3600" b="1" dirty="0">
                <a:solidFill>
                  <a:srgbClr val="C00000"/>
                </a:solidFill>
                <a:latin typeface="Leelawadee UI Semilight" panose="020B0402040204020203" pitchFamily="34" charset="-34"/>
                <a:cs typeface="Leelawadee UI Semilight" panose="020B0402040204020203" pitchFamily="34" charset="-34"/>
              </a:rPr>
              <a:t>CONVERSATION:</a:t>
            </a:r>
            <a:endParaRPr lang="en-US" b="1" dirty="0">
              <a:solidFill>
                <a:srgbClr val="C00000"/>
              </a:solidFill>
              <a:latin typeface="Leelawadee UI Semilight" panose="020B0402040204020203" pitchFamily="34" charset="-34"/>
              <a:cs typeface="Leelawadee UI Semilight" panose="020B0402040204020203" pitchFamily="34" charset="-34"/>
            </a:endParaRPr>
          </a:p>
        </p:txBody>
      </p:sp>
      <p:sp>
        <p:nvSpPr>
          <p:cNvPr id="11" name="Rectangle 10"/>
          <p:cNvSpPr/>
          <p:nvPr userDrawn="1"/>
        </p:nvSpPr>
        <p:spPr>
          <a:xfrm>
            <a:off x="12006470" y="1300130"/>
            <a:ext cx="185530" cy="555787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userDrawn="1"/>
        </p:nvPicPr>
        <p:blipFill rotWithShape="1">
          <a:blip r:embed="rId2"/>
          <a:srcRect l="38542" t="36852" r="56354" b="53518"/>
          <a:stretch/>
        </p:blipFill>
        <p:spPr>
          <a:xfrm>
            <a:off x="555372" y="4791464"/>
            <a:ext cx="592054" cy="628302"/>
          </a:xfrm>
          <a:prstGeom prst="rect">
            <a:avLst/>
          </a:prstGeom>
        </p:spPr>
      </p:pic>
      <p:sp>
        <p:nvSpPr>
          <p:cNvPr id="14" name="Content Placeholder 5">
            <a:extLst>
              <a:ext uri="{FF2B5EF4-FFF2-40B4-BE49-F238E27FC236}">
                <a16:creationId xmlns:a16="http://schemas.microsoft.com/office/drawing/2014/main" id="{D1AFE448-9478-4921-9428-9E4F23B14CEC}"/>
              </a:ext>
            </a:extLst>
          </p:cNvPr>
          <p:cNvSpPr>
            <a:spLocks noGrp="1"/>
          </p:cNvSpPr>
          <p:nvPr>
            <p:ph sz="quarter" idx="13"/>
          </p:nvPr>
        </p:nvSpPr>
        <p:spPr>
          <a:xfrm>
            <a:off x="2280071" y="1401844"/>
            <a:ext cx="4389120" cy="469800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02317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CA"/>
              <a:t>© 2025 by Innovation In Software Corporation 
</a:t>
            </a:r>
            <a:endParaRPr lang="en-US" dirty="0"/>
          </a:p>
        </p:txBody>
      </p:sp>
      <p:sp>
        <p:nvSpPr>
          <p:cNvPr id="5" name="Slide Number Placeholder 4"/>
          <p:cNvSpPr>
            <a:spLocks noGrp="1"/>
          </p:cNvSpPr>
          <p:nvPr>
            <p:ph type="sldNum" sz="quarter" idx="12"/>
          </p:nvPr>
        </p:nvSpPr>
        <p:spPr/>
        <p:txBody>
          <a:bodyPr/>
          <a:lstStyle/>
          <a:p>
            <a:fld id="{D99624C5-FDF6-4954-B8C3-64918F306FAA}" type="slidenum">
              <a:rPr lang="en-US" smtClean="0"/>
              <a:t>‹#›</a:t>
            </a:fld>
            <a:endParaRPr lang="en-US"/>
          </a:p>
        </p:txBody>
      </p:sp>
    </p:spTree>
    <p:extLst>
      <p:ext uri="{BB962C8B-B14F-4D97-AF65-F5344CB8AC3E}">
        <p14:creationId xmlns:p14="http://schemas.microsoft.com/office/powerpoint/2010/main" val="28171149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CA"/>
              <a:t>© 2025 by Innovation In Software Corporation 
</a:t>
            </a:r>
            <a:endParaRPr lang="en-US" dirty="0"/>
          </a:p>
        </p:txBody>
      </p:sp>
      <p:sp>
        <p:nvSpPr>
          <p:cNvPr id="4" name="Slide Number Placeholder 3"/>
          <p:cNvSpPr>
            <a:spLocks noGrp="1"/>
          </p:cNvSpPr>
          <p:nvPr>
            <p:ph type="sldNum" sz="quarter" idx="12"/>
          </p:nvPr>
        </p:nvSpPr>
        <p:spPr/>
        <p:txBody>
          <a:bodyPr/>
          <a:lstStyle/>
          <a:p>
            <a:fld id="{D99624C5-FDF6-4954-B8C3-64918F306FAA}" type="slidenum">
              <a:rPr lang="en-US" smtClean="0"/>
              <a:t>‹#›</a:t>
            </a:fld>
            <a:endParaRPr lang="en-US"/>
          </a:p>
        </p:txBody>
      </p:sp>
    </p:spTree>
    <p:extLst>
      <p:ext uri="{BB962C8B-B14F-4D97-AF65-F5344CB8AC3E}">
        <p14:creationId xmlns:p14="http://schemas.microsoft.com/office/powerpoint/2010/main" val="41806162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1600200"/>
            <a:ext cx="6815667"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600200"/>
            <a:ext cx="4011084"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CA"/>
              <a:t>© 2025 by Innovation In Software Corporation 
</a:t>
            </a:r>
            <a:endParaRPr lang="en-US" dirty="0"/>
          </a:p>
        </p:txBody>
      </p:sp>
      <p:sp>
        <p:nvSpPr>
          <p:cNvPr id="7" name="Slide Number Placeholder 6"/>
          <p:cNvSpPr>
            <a:spLocks noGrp="1"/>
          </p:cNvSpPr>
          <p:nvPr>
            <p:ph type="sldNum" sz="quarter" idx="12"/>
          </p:nvPr>
        </p:nvSpPr>
        <p:spPr/>
        <p:txBody>
          <a:bodyPr/>
          <a:lstStyle/>
          <a:p>
            <a:fld id="{D99624C5-FDF6-4954-B8C3-64918F306FAA}" type="slidenum">
              <a:rPr lang="en-US" smtClean="0"/>
              <a:t>‹#›</a:t>
            </a:fld>
            <a:endParaRPr lang="en-US"/>
          </a:p>
        </p:txBody>
      </p:sp>
      <p:sp>
        <p:nvSpPr>
          <p:cNvPr id="8" name="Title 7"/>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080571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12001499" y="4846320"/>
            <a:ext cx="190501"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Picture Placeholder 2"/>
          <p:cNvSpPr>
            <a:spLocks noGrp="1"/>
          </p:cNvSpPr>
          <p:nvPr>
            <p:ph type="pic" idx="1"/>
          </p:nvPr>
        </p:nvSpPr>
        <p:spPr>
          <a:xfrm>
            <a:off x="0" y="106680"/>
            <a:ext cx="12001169"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09600" y="5715000"/>
            <a:ext cx="108712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CA"/>
              <a:t>© 2025 by Innovation In Software Corporation 
</a:t>
            </a:r>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D99624C5-FDF6-4954-B8C3-64918F306FAA}" type="slidenum">
              <a:rPr lang="en-US" smtClean="0"/>
              <a:t>‹#›</a:t>
            </a:fld>
            <a:endParaRPr lang="en-US"/>
          </a:p>
        </p:txBody>
      </p:sp>
      <p:sp>
        <p:nvSpPr>
          <p:cNvPr id="8" name="Title 7"/>
          <p:cNvSpPr>
            <a:spLocks noGrp="1"/>
          </p:cNvSpPr>
          <p:nvPr>
            <p:ph type="title"/>
          </p:nvPr>
        </p:nvSpPr>
        <p:spPr>
          <a:xfrm>
            <a:off x="609600" y="4953000"/>
            <a:ext cx="108712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12001499" y="0"/>
            <a:ext cx="190501"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8054899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CA"/>
              <a:t>© 2025 by Innovation In Software Corporation 
</a:t>
            </a:r>
            <a:endParaRPr lang="en-US" dirty="0"/>
          </a:p>
        </p:txBody>
      </p:sp>
      <p:sp>
        <p:nvSpPr>
          <p:cNvPr id="6" name="Slide Number Placeholder 5"/>
          <p:cNvSpPr>
            <a:spLocks noGrp="1"/>
          </p:cNvSpPr>
          <p:nvPr>
            <p:ph type="sldNum" sz="quarter" idx="12"/>
          </p:nvPr>
        </p:nvSpPr>
        <p:spPr/>
        <p:txBody>
          <a:bodyPr/>
          <a:lstStyle/>
          <a:p>
            <a:fld id="{D99624C5-FDF6-4954-B8C3-64918F306FAA}" type="slidenum">
              <a:rPr lang="en-US" smtClean="0"/>
              <a:t>‹#›</a:t>
            </a:fld>
            <a:endParaRPr lang="en-US"/>
          </a:p>
        </p:txBody>
      </p:sp>
    </p:spTree>
    <p:extLst>
      <p:ext uri="{BB962C8B-B14F-4D97-AF65-F5344CB8AC3E}">
        <p14:creationId xmlns:p14="http://schemas.microsoft.com/office/powerpoint/2010/main" val="23480070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CA"/>
              <a:t>© 2025 by Innovation In Software Corporation 
</a:t>
            </a:r>
            <a:endParaRPr lang="en-US" dirty="0"/>
          </a:p>
        </p:txBody>
      </p:sp>
      <p:sp>
        <p:nvSpPr>
          <p:cNvPr id="6" name="Slide Number Placeholder 5"/>
          <p:cNvSpPr>
            <a:spLocks noGrp="1"/>
          </p:cNvSpPr>
          <p:nvPr>
            <p:ph type="sldNum" sz="quarter" idx="12"/>
          </p:nvPr>
        </p:nvSpPr>
        <p:spPr/>
        <p:txBody>
          <a:bodyPr/>
          <a:lstStyle/>
          <a:p>
            <a:fld id="{D99624C5-FDF6-4954-B8C3-64918F306FAA}" type="slidenum">
              <a:rPr lang="en-US" smtClean="0"/>
              <a:t>‹#›</a:t>
            </a:fld>
            <a:endParaRPr lang="en-US"/>
          </a:p>
        </p:txBody>
      </p:sp>
    </p:spTree>
    <p:extLst>
      <p:ext uri="{BB962C8B-B14F-4D97-AF65-F5344CB8AC3E}">
        <p14:creationId xmlns:p14="http://schemas.microsoft.com/office/powerpoint/2010/main" val="23170024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8" name="Rectangle 7"/>
          <p:cNvSpPr/>
          <p:nvPr userDrawn="1"/>
        </p:nvSpPr>
        <p:spPr>
          <a:xfrm>
            <a:off x="0" y="0"/>
            <a:ext cx="11292840" cy="685800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1261872" y="758952"/>
            <a:ext cx="9418320" cy="4041648"/>
          </a:xfrm>
        </p:spPr>
        <p:txBody>
          <a:bodyPr anchor="b">
            <a:normAutofit/>
          </a:bodyPr>
          <a:lstStyle>
            <a:lvl1pPr>
              <a:lnSpc>
                <a:spcPct val="85000"/>
              </a:lnSpc>
              <a:defRPr sz="6600" b="0">
                <a:solidFill>
                  <a:srgbClr val="FFFF00"/>
                </a:solidFill>
              </a:defRPr>
            </a:lvl1pPr>
          </a:lstStyle>
          <a:p>
            <a:r>
              <a:rPr lang="en-US" dirty="0"/>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CA"/>
              <a:t>© 2025 by Innovation In Software Corporation 
</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9" name="Content Placeholder 2"/>
          <p:cNvSpPr>
            <a:spLocks noGrp="1"/>
          </p:cNvSpPr>
          <p:nvPr>
            <p:ph idx="13"/>
          </p:nvPr>
        </p:nvSpPr>
        <p:spPr>
          <a:xfrm>
            <a:off x="0" y="0"/>
            <a:ext cx="2648049" cy="174529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798460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Comparison">
    <p:spTree>
      <p:nvGrpSpPr>
        <p:cNvPr id="1" name=""/>
        <p:cNvGrpSpPr/>
        <p:nvPr/>
      </p:nvGrpSpPr>
      <p:grpSpPr>
        <a:xfrm>
          <a:off x="0" y="0"/>
          <a:ext cx="0" cy="0"/>
          <a:chOff x="0" y="0"/>
          <a:chExt cx="0" cy="0"/>
        </a:xfrm>
      </p:grpSpPr>
      <p:sp>
        <p:nvSpPr>
          <p:cNvPr id="11" name="Rectangle 10"/>
          <p:cNvSpPr/>
          <p:nvPr userDrawn="1"/>
        </p:nvSpPr>
        <p:spPr>
          <a:xfrm>
            <a:off x="0" y="0"/>
            <a:ext cx="12192000" cy="6858000"/>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userDrawn="1"/>
        </p:nvSpPr>
        <p:spPr>
          <a:xfrm>
            <a:off x="0" y="0"/>
            <a:ext cx="12192000" cy="150039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9"/>
          <p:cNvSpPr>
            <a:spLocks noGrp="1"/>
          </p:cNvSpPr>
          <p:nvPr>
            <p:ph type="title"/>
          </p:nvPr>
        </p:nvSpPr>
        <p:spPr>
          <a:xfrm>
            <a:off x="95681" y="87414"/>
            <a:ext cx="7762858" cy="940441"/>
          </a:xfrm>
        </p:spPr>
        <p:txBody>
          <a:bodyPr anchor="ctr">
            <a:normAutofit/>
          </a:bodyPr>
          <a:lstStyle>
            <a:lvl1pPr>
              <a:defRPr sz="4000">
                <a:solidFill>
                  <a:srgbClr val="33CC33"/>
                </a:solidFill>
              </a:defRPr>
            </a:lvl1pPr>
          </a:lstStyle>
          <a:p>
            <a:r>
              <a:rPr lang="en-US" dirty="0"/>
              <a:t>Click to edit Master title style</a:t>
            </a:r>
          </a:p>
        </p:txBody>
      </p:sp>
      <p:sp>
        <p:nvSpPr>
          <p:cNvPr id="4" name="Content Placeholder 3"/>
          <p:cNvSpPr>
            <a:spLocks noGrp="1"/>
          </p:cNvSpPr>
          <p:nvPr>
            <p:ph sz="half" idx="2"/>
          </p:nvPr>
        </p:nvSpPr>
        <p:spPr>
          <a:xfrm>
            <a:off x="1261872" y="1713655"/>
            <a:ext cx="4480560" cy="4458545"/>
          </a:xfrm>
        </p:spPr>
        <p:txBody>
          <a:bodyPr/>
          <a:lstStyle>
            <a:lvl1pPr>
              <a:defRPr sz="1800">
                <a:solidFill>
                  <a:schemeClr val="bg1">
                    <a:lumMod val="85000"/>
                  </a:schemeClr>
                </a:solidFill>
              </a:defRPr>
            </a:lvl1pPr>
            <a:lvl2pPr>
              <a:defRPr sz="1600">
                <a:solidFill>
                  <a:schemeClr val="bg1">
                    <a:lumMod val="85000"/>
                  </a:schemeClr>
                </a:solidFill>
              </a:defRPr>
            </a:lvl2pPr>
            <a:lvl3pPr>
              <a:defRPr sz="1400">
                <a:solidFill>
                  <a:schemeClr val="bg1">
                    <a:lumMod val="85000"/>
                  </a:schemeClr>
                </a:solidFill>
              </a:defRPr>
            </a:lvl3pPr>
            <a:lvl4pPr>
              <a:defRPr sz="1400">
                <a:solidFill>
                  <a:schemeClr val="bg1">
                    <a:lumMod val="85000"/>
                  </a:schemeClr>
                </a:solidFill>
              </a:defRPr>
            </a:lvl4pPr>
            <a:lvl5pPr>
              <a:defRPr sz="1400">
                <a:solidFill>
                  <a:schemeClr val="bg1">
                    <a:lumMod val="85000"/>
                  </a:schemeClr>
                </a:solidFill>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6126480" y="1713655"/>
            <a:ext cx="4480560" cy="4458545"/>
          </a:xfrm>
          <a:solidFill>
            <a:schemeClr val="bg1"/>
          </a:solidFill>
        </p:spPr>
        <p:txBody>
          <a:bodyPr>
            <a:normAutofit/>
          </a:bodyPr>
          <a:lstStyle>
            <a:lvl1pPr>
              <a:defRPr sz="1400" b="1">
                <a:solidFill>
                  <a:schemeClr val="tx1"/>
                </a:solidFill>
                <a:latin typeface="Courier New" panose="02070309020205020404" pitchFamily="49" charset="0"/>
                <a:cs typeface="Courier New" panose="02070309020205020404" pitchFamily="49" charset="0"/>
              </a:defRPr>
            </a:lvl1pPr>
            <a:lvl2pPr>
              <a:defRPr sz="1200" b="1">
                <a:solidFill>
                  <a:schemeClr val="tx1"/>
                </a:solidFill>
                <a:latin typeface="Courier New" panose="02070309020205020404" pitchFamily="49" charset="0"/>
                <a:cs typeface="Courier New" panose="02070309020205020404" pitchFamily="49" charset="0"/>
              </a:defRPr>
            </a:lvl2pPr>
            <a:lvl3pPr>
              <a:defRPr sz="1100" b="1">
                <a:solidFill>
                  <a:schemeClr val="tx1"/>
                </a:solidFill>
                <a:latin typeface="Courier New" panose="02070309020205020404" pitchFamily="49" charset="0"/>
                <a:cs typeface="Courier New" panose="02070309020205020404" pitchFamily="49" charset="0"/>
              </a:defRPr>
            </a:lvl3pPr>
            <a:lvl4pPr>
              <a:defRPr sz="1100" b="1">
                <a:solidFill>
                  <a:schemeClr val="tx1"/>
                </a:solidFill>
                <a:latin typeface="Courier New" panose="02070309020205020404" pitchFamily="49" charset="0"/>
                <a:cs typeface="Courier New" panose="02070309020205020404" pitchFamily="49" charset="0"/>
              </a:defRPr>
            </a:lvl4pPr>
            <a:lvl5pPr>
              <a:defRPr sz="1100" b="1">
                <a:solidFill>
                  <a:schemeClr val="tx1"/>
                </a:solidFill>
                <a:latin typeface="Courier New" panose="02070309020205020404" pitchFamily="49" charset="0"/>
                <a:cs typeface="Courier New" panose="02070309020205020404" pitchFamily="49"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p:cNvSpPr>
            <a:spLocks noGrp="1"/>
          </p:cNvSpPr>
          <p:nvPr>
            <p:ph type="sldNum" sz="quarter" idx="12"/>
          </p:nvPr>
        </p:nvSpPr>
        <p:spPr>
          <a:xfrm>
            <a:off x="10378440" y="6385465"/>
            <a:ext cx="914400" cy="593725"/>
          </a:xfrm>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9376443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30146" y="158723"/>
            <a:ext cx="10931706" cy="695960"/>
          </a:xfrm>
          <a:prstGeom prst="rect">
            <a:avLst/>
          </a:prstGeom>
        </p:spPr>
        <p:txBody>
          <a:bodyPr wrap="square" lIns="0" tIns="0" rIns="0" bIns="0">
            <a:spAutoFit/>
          </a:bodyPr>
          <a:lstStyle>
            <a:lvl1pPr>
              <a:defRPr sz="4400" b="0" i="0">
                <a:solidFill>
                  <a:schemeClr val="tx1"/>
                </a:solidFill>
              </a:defRPr>
            </a:lvl1pPr>
          </a:lstStyle>
          <a:p>
            <a:r>
              <a:rPr lang="en-US"/>
              <a:t>Click to edit Master title style</a:t>
            </a:r>
            <a:endParaRPr dirty="0"/>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r>
              <a:rPr lang="en-US"/>
              <a:t>Click to edit Master subtitle style</a:t>
            </a:r>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r>
              <a:rPr lang="en-US"/>
              <a:t>© 2025 by Innovation In Software Corporation 
</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0301074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8013405" cy="729784"/>
          </a:xfrm>
        </p:spPr>
        <p:txBody>
          <a:bodyPr/>
          <a:lstStyle/>
          <a:p>
            <a:r>
              <a:rPr lang="en-US" dirty="0"/>
              <a:t>Click to edit Master title</a:t>
            </a:r>
          </a:p>
        </p:txBody>
      </p:sp>
      <p:sp>
        <p:nvSpPr>
          <p:cNvPr id="3" name="Content Placeholder 2"/>
          <p:cNvSpPr>
            <a:spLocks noGrp="1"/>
          </p:cNvSpPr>
          <p:nvPr>
            <p:ph idx="1"/>
          </p:nvPr>
        </p:nvSpPr>
        <p:spPr>
          <a:xfrm>
            <a:off x="609600" y="1073889"/>
            <a:ext cx="10160000" cy="50522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a:xfrm>
            <a:off x="44302" y="6574155"/>
            <a:ext cx="4572000" cy="283845"/>
          </a:xfrm>
        </p:spPr>
        <p:txBody>
          <a:bodyPr/>
          <a:lstStyle>
            <a:lvl1pPr>
              <a:defRPr>
                <a:solidFill>
                  <a:schemeClr val="bg1">
                    <a:lumMod val="65000"/>
                  </a:schemeClr>
                </a:solidFill>
              </a:defRPr>
            </a:lvl1pPr>
          </a:lstStyle>
          <a:p>
            <a:r>
              <a:rPr lang="en-US"/>
              <a:t>© 2025 by Innovation In Software Corporation 
</a:t>
            </a:r>
            <a:endParaRPr lang="en-US" dirty="0"/>
          </a:p>
        </p:txBody>
      </p:sp>
      <p:sp>
        <p:nvSpPr>
          <p:cNvPr id="6" name="Slide Number Placeholder 5"/>
          <p:cNvSpPr>
            <a:spLocks noGrp="1"/>
          </p:cNvSpPr>
          <p:nvPr>
            <p:ph type="sldNum" sz="quarter" idx="12"/>
          </p:nvPr>
        </p:nvSpPr>
        <p:spPr/>
        <p:txBody>
          <a:bodyPr/>
          <a:lstStyle/>
          <a:p>
            <a:fld id="{D99624C5-FDF6-4954-B8C3-64918F306FAA}" type="slidenum">
              <a:rPr lang="en-US" smtClean="0"/>
              <a:t>‹#›</a:t>
            </a:fld>
            <a:endParaRPr lang="en-US" dirty="0"/>
          </a:p>
        </p:txBody>
      </p:sp>
    </p:spTree>
    <p:extLst>
      <p:ext uri="{BB962C8B-B14F-4D97-AF65-F5344CB8AC3E}">
        <p14:creationId xmlns:p14="http://schemas.microsoft.com/office/powerpoint/2010/main" val="40752224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ection Header B">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09600" y="4445552"/>
            <a:ext cx="9144000" cy="1345648"/>
          </a:xfrm>
          <a:prstGeom prst="rect">
            <a:avLst/>
          </a:prstGeom>
        </p:spPr>
        <p:txBody>
          <a:bodyPr lIns="18288" tIns="18288" rIns="18288" bIns="18288" anchor="b">
            <a:normAutofit/>
          </a:bodyPr>
          <a:lstStyle>
            <a:lvl1pPr marL="0" indent="0" algn="l" rtl="0" eaLnBrk="1" fontAlgn="base" hangingPunct="1">
              <a:lnSpc>
                <a:spcPct val="85000"/>
              </a:lnSpc>
              <a:spcBef>
                <a:spcPts val="200"/>
              </a:spcBef>
              <a:spcAft>
                <a:spcPct val="0"/>
              </a:spcAft>
              <a:buClr>
                <a:schemeClr val="accent1"/>
              </a:buClr>
              <a:buSzPct val="90000"/>
              <a:buFont typeface="Wingdings" pitchFamily="2" charset="2"/>
              <a:buNone/>
              <a:defRPr lang="en-US" sz="3200" b="1" dirty="0" smtClean="0">
                <a:solidFill>
                  <a:schemeClr val="accent2"/>
                </a:solidFill>
                <a:effectLst/>
                <a:latin typeface="+mj-lt"/>
                <a:ea typeface="+mj-ea"/>
                <a:cs typeface="Arial" pitchFamily="34" charset="0"/>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title</a:t>
            </a:r>
          </a:p>
        </p:txBody>
      </p:sp>
      <p:sp>
        <p:nvSpPr>
          <p:cNvPr id="8" name="Text Placeholder 7"/>
          <p:cNvSpPr>
            <a:spLocks noGrp="1"/>
          </p:cNvSpPr>
          <p:nvPr>
            <p:ph type="body" sz="quarter" idx="10"/>
          </p:nvPr>
        </p:nvSpPr>
        <p:spPr>
          <a:xfrm>
            <a:off x="609600" y="5791200"/>
            <a:ext cx="9144000" cy="838200"/>
          </a:xfrm>
          <a:prstGeom prst="rect">
            <a:avLst/>
          </a:prstGeom>
        </p:spPr>
        <p:txBody>
          <a:bodyPr lIns="18288" tIns="18288" rIns="18288" bIns="18288">
            <a:normAutofit/>
          </a:bodyPr>
          <a:lstStyle>
            <a:lvl1pPr marL="0" indent="0" algn="l">
              <a:buNone/>
              <a:defRPr sz="2000" i="0">
                <a:solidFill>
                  <a:schemeClr val="tx2"/>
                </a:solidFill>
              </a:defRPr>
            </a:lvl1pPr>
          </a:lstStyle>
          <a:p>
            <a:pPr lvl="0"/>
            <a:r>
              <a:rPr lang="en-US"/>
              <a:t>Click to edit Master text styles</a:t>
            </a:r>
          </a:p>
        </p:txBody>
      </p:sp>
      <p:sp>
        <p:nvSpPr>
          <p:cNvPr id="4" name="Rectangle 3">
            <a:extLst>
              <a:ext uri="{FF2B5EF4-FFF2-40B4-BE49-F238E27FC236}">
                <a16:creationId xmlns:a16="http://schemas.microsoft.com/office/drawing/2014/main" id="{A34C4170-713D-D94E-AB6C-265619E54E10}"/>
              </a:ext>
            </a:extLst>
          </p:cNvPr>
          <p:cNvSpPr/>
          <p:nvPr userDrawn="1"/>
        </p:nvSpPr>
        <p:spPr>
          <a:xfrm>
            <a:off x="11990440" y="2702460"/>
            <a:ext cx="218423" cy="41555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5" name="Rectangle 4">
            <a:extLst>
              <a:ext uri="{FF2B5EF4-FFF2-40B4-BE49-F238E27FC236}">
                <a16:creationId xmlns:a16="http://schemas.microsoft.com/office/drawing/2014/main" id="{5F561EA2-9589-AE43-AAD1-CC4D320E0C2B}"/>
              </a:ext>
            </a:extLst>
          </p:cNvPr>
          <p:cNvSpPr/>
          <p:nvPr userDrawn="1"/>
        </p:nvSpPr>
        <p:spPr>
          <a:xfrm>
            <a:off x="11990440" y="1"/>
            <a:ext cx="218423" cy="2702856"/>
          </a:xfrm>
          <a:prstGeom prst="rect">
            <a:avLst/>
          </a:prstGeom>
          <a:solidFill>
            <a:srgbClr val="D128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Slide Number Placeholder 5">
            <a:extLst>
              <a:ext uri="{FF2B5EF4-FFF2-40B4-BE49-F238E27FC236}">
                <a16:creationId xmlns:a16="http://schemas.microsoft.com/office/drawing/2014/main" id="{E6C9A9A0-292A-AA4D-B4EF-4FA2CF840E8C}"/>
              </a:ext>
            </a:extLst>
          </p:cNvPr>
          <p:cNvSpPr txBox="1">
            <a:spLocks/>
          </p:cNvSpPr>
          <p:nvPr userDrawn="1"/>
        </p:nvSpPr>
        <p:spPr>
          <a:xfrm rot="16200000">
            <a:off x="11469837" y="6720605"/>
            <a:ext cx="764207" cy="276999"/>
          </a:xfrm>
          <a:prstGeom prst="rect">
            <a:avLst/>
          </a:prstGeom>
        </p:spPr>
        <p:txBody>
          <a:bodyPr wrap="square" lIns="0" tIns="0" rIns="0" bIns="0">
            <a:spAutoFit/>
          </a:bodyPr>
          <a:lstStyle>
            <a:defPPr>
              <a:defRPr lang="en-US"/>
            </a:defPPr>
            <a:lvl1pPr marL="0" algn="r"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99624C5-FDF6-4954-B8C3-64918F306FAA}" type="slidenum">
              <a:rPr lang="en-US" b="1" smtClean="0">
                <a:solidFill>
                  <a:srgbClr val="C00000"/>
                </a:solidFill>
              </a:rPr>
              <a:pPr/>
              <a:t>‹#›</a:t>
            </a:fld>
            <a:endParaRPr lang="en-US" b="1" dirty="0">
              <a:solidFill>
                <a:srgbClr val="C00000"/>
              </a:solidFill>
            </a:endParaRPr>
          </a:p>
        </p:txBody>
      </p:sp>
      <p:sp>
        <p:nvSpPr>
          <p:cNvPr id="7" name="Footer Placeholder 12">
            <a:extLst>
              <a:ext uri="{FF2B5EF4-FFF2-40B4-BE49-F238E27FC236}">
                <a16:creationId xmlns:a16="http://schemas.microsoft.com/office/drawing/2014/main" id="{E39E059B-4447-E24C-B339-29B4256C9B96}"/>
              </a:ext>
            </a:extLst>
          </p:cNvPr>
          <p:cNvSpPr>
            <a:spLocks noGrp="1"/>
          </p:cNvSpPr>
          <p:nvPr>
            <p:ph type="ftr" sz="quarter" idx="11"/>
          </p:nvPr>
        </p:nvSpPr>
        <p:spPr>
          <a:xfrm>
            <a:off x="36286" y="6456680"/>
            <a:ext cx="3849914" cy="401320"/>
          </a:xfrm>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Tree>
    <p:extLst>
      <p:ext uri="{BB962C8B-B14F-4D97-AF65-F5344CB8AC3E}">
        <p14:creationId xmlns:p14="http://schemas.microsoft.com/office/powerpoint/2010/main" val="264525598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04828" y="152718"/>
            <a:ext cx="6427971" cy="814845"/>
          </a:xfrm>
        </p:spPr>
        <p:txBody>
          <a:bodyPr/>
          <a:lstStyle>
            <a:lvl1pPr>
              <a:defRPr>
                <a:solidFill>
                  <a:schemeClr val="tx1">
                    <a:lumMod val="85000"/>
                    <a:lumOff val="15000"/>
                  </a:schemeClr>
                </a:solidFill>
                <a:latin typeface="Leelawadee UI Semilight" panose="020B0402040204020203" pitchFamily="34" charset="-34"/>
                <a:cs typeface="Leelawadee UI Semilight" panose="020B0402040204020203" pitchFamily="34" charset="-34"/>
              </a:defRPr>
            </a:lvl1pPr>
          </a:lstStyle>
          <a:p>
            <a:r>
              <a:rPr lang="en-US" dirty="0"/>
              <a:t>Title</a:t>
            </a:r>
          </a:p>
        </p:txBody>
      </p:sp>
      <p:sp>
        <p:nvSpPr>
          <p:cNvPr id="4" name="Footer Placeholder 3"/>
          <p:cNvSpPr>
            <a:spLocks noGrp="1"/>
          </p:cNvSpPr>
          <p:nvPr>
            <p:ph type="ftr" sz="quarter" idx="11"/>
          </p:nvPr>
        </p:nvSpPr>
        <p:spPr/>
        <p:txBody>
          <a:bodyPr/>
          <a:lstStyle/>
          <a:p>
            <a:r>
              <a:rPr lang="en-CA"/>
              <a:t>© 2025 by Innovation In Software Corporation 
</a:t>
            </a:r>
            <a:endParaRPr lang="en-US" dirty="0"/>
          </a:p>
        </p:txBody>
      </p:sp>
      <p:sp>
        <p:nvSpPr>
          <p:cNvPr id="5" name="Slide Number Placeholder 4"/>
          <p:cNvSpPr>
            <a:spLocks noGrp="1"/>
          </p:cNvSpPr>
          <p:nvPr>
            <p:ph type="sldNum" sz="quarter" idx="12"/>
          </p:nvPr>
        </p:nvSpPr>
        <p:spPr/>
        <p:txBody>
          <a:bodyPr/>
          <a:lstStyle/>
          <a:p>
            <a:fld id="{D99624C5-FDF6-4954-B8C3-64918F306FAA}" type="slidenum">
              <a:rPr lang="en-US" smtClean="0"/>
              <a:t>‹#›</a:t>
            </a:fld>
            <a:endParaRPr lang="en-US"/>
          </a:p>
        </p:txBody>
      </p:sp>
      <p:sp>
        <p:nvSpPr>
          <p:cNvPr id="6" name="Content Placeholder 2"/>
          <p:cNvSpPr>
            <a:spLocks noGrp="1"/>
          </p:cNvSpPr>
          <p:nvPr>
            <p:ph sz="half" idx="1"/>
          </p:nvPr>
        </p:nvSpPr>
        <p:spPr>
          <a:xfrm>
            <a:off x="6394027" y="1300130"/>
            <a:ext cx="4514978" cy="47226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userDrawn="1"/>
        </p:nvSpPr>
        <p:spPr>
          <a:xfrm>
            <a:off x="609599" y="331458"/>
            <a:ext cx="1049133" cy="646331"/>
          </a:xfrm>
          <a:prstGeom prst="rect">
            <a:avLst/>
          </a:prstGeom>
          <a:noFill/>
        </p:spPr>
        <p:txBody>
          <a:bodyPr wrap="none" rtlCol="0">
            <a:spAutoFit/>
          </a:bodyPr>
          <a:lstStyle/>
          <a:p>
            <a:r>
              <a:rPr lang="en-US" sz="3600" b="1" dirty="0">
                <a:solidFill>
                  <a:srgbClr val="C00000"/>
                </a:solidFill>
                <a:latin typeface="Leelawadee UI Semilight" panose="020B0402040204020203" pitchFamily="34" charset="-34"/>
                <a:cs typeface="Leelawadee UI Semilight" panose="020B0402040204020203" pitchFamily="34" charset="-34"/>
              </a:rPr>
              <a:t>LAB:</a:t>
            </a:r>
            <a:endParaRPr lang="en-US" b="1" dirty="0">
              <a:solidFill>
                <a:srgbClr val="C00000"/>
              </a:solidFill>
              <a:latin typeface="Leelawadee UI Semilight" panose="020B0402040204020203" pitchFamily="34" charset="-34"/>
              <a:cs typeface="Leelawadee UI Semilight" panose="020B0402040204020203" pitchFamily="34" charset="-34"/>
            </a:endParaRPr>
          </a:p>
        </p:txBody>
      </p:sp>
      <p:sp>
        <p:nvSpPr>
          <p:cNvPr id="8" name="Footer Placeholder 3"/>
          <p:cNvSpPr txBox="1">
            <a:spLocks/>
          </p:cNvSpPr>
          <p:nvPr userDrawn="1"/>
        </p:nvSpPr>
        <p:spPr>
          <a:xfrm>
            <a:off x="6822558" y="6492876"/>
            <a:ext cx="4572000" cy="283845"/>
          </a:xfrm>
          <a:prstGeom prst="rect">
            <a:avLst/>
          </a:prstGeom>
        </p:spPr>
        <p:txBody>
          <a:bodyPr vert="horz" lIns="91440" tIns="45720" rIns="91440" bIns="45720" rtlCol="0" anchor="t"/>
          <a:lstStyle>
            <a:defPPr>
              <a:defRPr lang="en-US"/>
            </a:defPPr>
            <a:lvl1pPr marL="0" algn="l"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CA" sz="1050" b="1" dirty="0"/>
              <a:t>Practice makes perfect.</a:t>
            </a:r>
            <a:endParaRPr lang="en-US" sz="1050" b="1" dirty="0"/>
          </a:p>
        </p:txBody>
      </p:sp>
      <p:sp>
        <p:nvSpPr>
          <p:cNvPr id="9" name="Rectangle 8"/>
          <p:cNvSpPr/>
          <p:nvPr userDrawn="1"/>
        </p:nvSpPr>
        <p:spPr>
          <a:xfrm>
            <a:off x="12006470" y="1300130"/>
            <a:ext cx="185530" cy="5557870"/>
          </a:xfrm>
          <a:prstGeom prst="rect">
            <a:avLst/>
          </a:prstGeom>
          <a:solidFill>
            <a:srgbClr val="007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rotWithShape="1">
          <a:blip r:embed="rId2"/>
          <a:srcRect l="38542" t="36852" r="56354" b="53518"/>
          <a:stretch/>
        </p:blipFill>
        <p:spPr>
          <a:xfrm>
            <a:off x="774843" y="5050793"/>
            <a:ext cx="788399" cy="836668"/>
          </a:xfrm>
          <a:prstGeom prst="rect">
            <a:avLst/>
          </a:prstGeom>
        </p:spPr>
      </p:pic>
      <p:pic>
        <p:nvPicPr>
          <p:cNvPr id="12" name="Picture 11"/>
          <p:cNvPicPr>
            <a:picLocks noChangeAspect="1"/>
          </p:cNvPicPr>
          <p:nvPr userDrawn="1"/>
        </p:nvPicPr>
        <p:blipFill rotWithShape="1">
          <a:blip r:embed="rId3">
            <a:extLst>
              <a:ext uri="{28A0092B-C50C-407E-A947-70E740481C1C}">
                <a14:useLocalDpi xmlns:a14="http://schemas.microsoft.com/office/drawing/2010/main" val="0"/>
              </a:ext>
            </a:extLst>
          </a:blip>
          <a:srcRect l="20773" r="22687"/>
          <a:stretch/>
        </p:blipFill>
        <p:spPr>
          <a:xfrm>
            <a:off x="2172782" y="1300130"/>
            <a:ext cx="4012234" cy="4722628"/>
          </a:xfrm>
          <a:prstGeom prst="rect">
            <a:avLst/>
          </a:prstGeom>
        </p:spPr>
      </p:pic>
      <p:sp>
        <p:nvSpPr>
          <p:cNvPr id="18" name="Text Placeholder 17"/>
          <p:cNvSpPr>
            <a:spLocks noGrp="1"/>
          </p:cNvSpPr>
          <p:nvPr>
            <p:ph type="body" sz="quarter" idx="13" hasCustomPrompt="1"/>
          </p:nvPr>
        </p:nvSpPr>
        <p:spPr>
          <a:xfrm>
            <a:off x="583496" y="5887647"/>
            <a:ext cx="1168536" cy="249539"/>
          </a:xfrm>
        </p:spPr>
        <p:txBody>
          <a:bodyPr>
            <a:noAutofit/>
          </a:bodyPr>
          <a:lstStyle>
            <a:lvl1pPr>
              <a:defRPr sz="1400">
                <a:solidFill>
                  <a:srgbClr val="FF0000"/>
                </a:solidFill>
                <a:latin typeface="Arial Black (Headings)"/>
              </a:defRPr>
            </a:lvl1pPr>
            <a:lvl2pPr marL="274320" indent="0">
              <a:buNone/>
              <a:defRPr/>
            </a:lvl2pPr>
          </a:lstStyle>
          <a:p>
            <a:pPr lvl="0"/>
            <a:r>
              <a:rPr lang="en-US" dirty="0"/>
              <a:t>MINUTES</a:t>
            </a:r>
          </a:p>
        </p:txBody>
      </p:sp>
      <p:sp>
        <p:nvSpPr>
          <p:cNvPr id="19" name="TextBox 18"/>
          <p:cNvSpPr txBox="1"/>
          <p:nvPr userDrawn="1"/>
        </p:nvSpPr>
        <p:spPr>
          <a:xfrm>
            <a:off x="9853713" y="152718"/>
            <a:ext cx="1913061" cy="523220"/>
          </a:xfrm>
          <a:prstGeom prst="rect">
            <a:avLst/>
          </a:prstGeom>
          <a:noFill/>
          <a:ln w="3175">
            <a:solidFill>
              <a:schemeClr val="tx1"/>
            </a:solidFill>
            <a:prstDash val="dash"/>
          </a:ln>
        </p:spPr>
        <p:txBody>
          <a:bodyPr wrap="square" rtlCol="0">
            <a:spAutoFit/>
          </a:bodyPr>
          <a:lstStyle/>
          <a:p>
            <a:r>
              <a:rPr lang="en-US" sz="1400" dirty="0"/>
              <a:t>LABS AT THE BACK OF THE BOOK</a:t>
            </a:r>
          </a:p>
        </p:txBody>
      </p:sp>
    </p:spTree>
    <p:extLst>
      <p:ext uri="{BB962C8B-B14F-4D97-AF65-F5344CB8AC3E}">
        <p14:creationId xmlns:p14="http://schemas.microsoft.com/office/powerpoint/2010/main" val="2980598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600" y="1447801"/>
            <a:ext cx="103632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09600" y="228601"/>
            <a:ext cx="103632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endParaRPr lang="en-US"/>
          </a:p>
        </p:txBody>
      </p:sp>
      <p:sp>
        <p:nvSpPr>
          <p:cNvPr id="8" name="Slide Number Placeholder 7"/>
          <p:cNvSpPr>
            <a:spLocks noGrp="1"/>
          </p:cNvSpPr>
          <p:nvPr>
            <p:ph type="sldNum" sz="quarter" idx="11"/>
          </p:nvPr>
        </p:nvSpPr>
        <p:spPr/>
        <p:txBody>
          <a:bodyPr/>
          <a:lstStyle/>
          <a:p>
            <a:fld id="{D99624C5-FDF6-4954-B8C3-64918F306FAA}" type="slidenum">
              <a:rPr lang="en-US" smtClean="0"/>
              <a:t>‹#›</a:t>
            </a:fld>
            <a:endParaRPr lang="en-US"/>
          </a:p>
        </p:txBody>
      </p:sp>
      <p:sp>
        <p:nvSpPr>
          <p:cNvPr id="9" name="Footer Placeholder 8"/>
          <p:cNvSpPr>
            <a:spLocks noGrp="1"/>
          </p:cNvSpPr>
          <p:nvPr>
            <p:ph type="ftr" sz="quarter" idx="12"/>
          </p:nvPr>
        </p:nvSpPr>
        <p:spPr/>
        <p:txBody>
          <a:bodyPr/>
          <a:lstStyle/>
          <a:p>
            <a:r>
              <a:rPr lang="en-CA"/>
              <a:t>© 2025 by Innovation In Software Corporation 
</a:t>
            </a:r>
            <a:endParaRPr lang="en-US" dirty="0"/>
          </a:p>
        </p:txBody>
      </p:sp>
    </p:spTree>
    <p:extLst>
      <p:ext uri="{BB962C8B-B14F-4D97-AF65-F5344CB8AC3E}">
        <p14:creationId xmlns:p14="http://schemas.microsoft.com/office/powerpoint/2010/main" val="2764778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74240" y="1574800"/>
            <a:ext cx="438912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786880" y="1574800"/>
            <a:ext cx="438912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CA"/>
              <a:t>© 2025 by Innovation In Software Corporation 
</a:t>
            </a:r>
            <a:endParaRPr lang="en-US" dirty="0"/>
          </a:p>
        </p:txBody>
      </p:sp>
      <p:sp>
        <p:nvSpPr>
          <p:cNvPr id="7" name="Slide Number Placeholder 6"/>
          <p:cNvSpPr>
            <a:spLocks noGrp="1"/>
          </p:cNvSpPr>
          <p:nvPr>
            <p:ph type="sldNum" sz="quarter" idx="12"/>
          </p:nvPr>
        </p:nvSpPr>
        <p:spPr/>
        <p:txBody>
          <a:bodyPr/>
          <a:lstStyle/>
          <a:p>
            <a:fld id="{D99624C5-FDF6-4954-B8C3-64918F306FAA}" type="slidenum">
              <a:rPr lang="en-US" smtClean="0"/>
              <a:t>‹#›</a:t>
            </a:fld>
            <a:endParaRPr lang="en-US"/>
          </a:p>
        </p:txBody>
      </p:sp>
      <p:cxnSp>
        <p:nvCxnSpPr>
          <p:cNvPr id="9" name="Straight Connector 8"/>
          <p:cNvCxnSpPr/>
          <p:nvPr userDrawn="1"/>
        </p:nvCxnSpPr>
        <p:spPr>
          <a:xfrm>
            <a:off x="6663350" y="1656784"/>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4678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7721600" cy="655804"/>
          </a:xfrm>
        </p:spPr>
        <p:txBody>
          <a:bodyPr/>
          <a:lstStyle/>
          <a:p>
            <a:r>
              <a:rPr lang="en-US" dirty="0"/>
              <a:t>Click to edit Master title</a:t>
            </a:r>
          </a:p>
        </p:txBody>
      </p:sp>
      <p:sp>
        <p:nvSpPr>
          <p:cNvPr id="3" name="Content Placeholder 2"/>
          <p:cNvSpPr>
            <a:spLocks noGrp="1"/>
          </p:cNvSpPr>
          <p:nvPr>
            <p:ph sz="half" idx="1"/>
          </p:nvPr>
        </p:nvSpPr>
        <p:spPr>
          <a:xfrm>
            <a:off x="2174240" y="3734602"/>
            <a:ext cx="4389120" cy="236616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786880" y="3734602"/>
            <a:ext cx="4389120" cy="236616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r>
              <a:rPr lang="en-CA"/>
              <a:t>© 2025 by Innovation In Software Corporation 
</a:t>
            </a:r>
            <a:endParaRPr lang="en-US" dirty="0"/>
          </a:p>
        </p:txBody>
      </p:sp>
      <p:sp>
        <p:nvSpPr>
          <p:cNvPr id="7" name="Slide Number Placeholder 6"/>
          <p:cNvSpPr>
            <a:spLocks noGrp="1"/>
          </p:cNvSpPr>
          <p:nvPr>
            <p:ph type="sldNum" sz="quarter" idx="12"/>
          </p:nvPr>
        </p:nvSpPr>
        <p:spPr/>
        <p:txBody>
          <a:bodyPr/>
          <a:lstStyle/>
          <a:p>
            <a:fld id="{D99624C5-FDF6-4954-B8C3-64918F306FAA}" type="slidenum">
              <a:rPr lang="en-US" smtClean="0"/>
              <a:t>‹#›</a:t>
            </a:fld>
            <a:endParaRPr lang="en-US"/>
          </a:p>
        </p:txBody>
      </p:sp>
      <p:cxnSp>
        <p:nvCxnSpPr>
          <p:cNvPr id="9" name="Straight Connector 8"/>
          <p:cNvCxnSpPr/>
          <p:nvPr userDrawn="1"/>
        </p:nvCxnSpPr>
        <p:spPr>
          <a:xfrm>
            <a:off x="6663350" y="1541284"/>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sz="half" idx="13"/>
          </p:nvPr>
        </p:nvSpPr>
        <p:spPr>
          <a:xfrm>
            <a:off x="2174240" y="1251284"/>
            <a:ext cx="4389120" cy="236616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p:cNvSpPr>
            <a:spLocks noGrp="1"/>
          </p:cNvSpPr>
          <p:nvPr>
            <p:ph sz="half" idx="14"/>
          </p:nvPr>
        </p:nvSpPr>
        <p:spPr>
          <a:xfrm>
            <a:off x="6786880" y="1251284"/>
            <a:ext cx="4389120" cy="236616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9493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718"/>
            <a:ext cx="7721600" cy="655804"/>
          </a:xfrm>
        </p:spPr>
        <p:txBody>
          <a:bodyPr/>
          <a:lstStyle/>
          <a:p>
            <a:r>
              <a:rPr lang="en-US" dirty="0"/>
              <a:t>Click to edit Master title</a:t>
            </a:r>
          </a:p>
        </p:txBody>
      </p:sp>
      <p:sp>
        <p:nvSpPr>
          <p:cNvPr id="6" name="Footer Placeholder 5"/>
          <p:cNvSpPr>
            <a:spLocks noGrp="1"/>
          </p:cNvSpPr>
          <p:nvPr>
            <p:ph type="ftr" sz="quarter" idx="11"/>
          </p:nvPr>
        </p:nvSpPr>
        <p:spPr/>
        <p:txBody>
          <a:bodyPr/>
          <a:lstStyle/>
          <a:p>
            <a:r>
              <a:rPr lang="en-CA"/>
              <a:t>© 2025 by Innovation In Software Corporation 
</a:t>
            </a:r>
            <a:endParaRPr lang="en-US" dirty="0"/>
          </a:p>
        </p:txBody>
      </p:sp>
      <p:sp>
        <p:nvSpPr>
          <p:cNvPr id="7" name="Slide Number Placeholder 6"/>
          <p:cNvSpPr>
            <a:spLocks noGrp="1"/>
          </p:cNvSpPr>
          <p:nvPr>
            <p:ph type="sldNum" sz="quarter" idx="12"/>
          </p:nvPr>
        </p:nvSpPr>
        <p:spPr/>
        <p:txBody>
          <a:bodyPr/>
          <a:lstStyle/>
          <a:p>
            <a:fld id="{D99624C5-FDF6-4954-B8C3-64918F306FAA}" type="slidenum">
              <a:rPr lang="en-US" smtClean="0"/>
              <a:t>‹#›</a:t>
            </a:fld>
            <a:endParaRPr lang="en-US"/>
          </a:p>
        </p:txBody>
      </p:sp>
      <p:cxnSp>
        <p:nvCxnSpPr>
          <p:cNvPr id="9" name="Straight Connector 8"/>
          <p:cNvCxnSpPr/>
          <p:nvPr userDrawn="1"/>
        </p:nvCxnSpPr>
        <p:spPr>
          <a:xfrm>
            <a:off x="6663350" y="1541284"/>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sz="half" idx="13"/>
          </p:nvPr>
        </p:nvSpPr>
        <p:spPr>
          <a:xfrm>
            <a:off x="4254366" y="1251284"/>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2" name="Content Placeholder 2"/>
          <p:cNvSpPr>
            <a:spLocks noGrp="1"/>
          </p:cNvSpPr>
          <p:nvPr>
            <p:ph sz="half" idx="15"/>
          </p:nvPr>
        </p:nvSpPr>
        <p:spPr>
          <a:xfrm>
            <a:off x="4267200" y="3734601"/>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3" name="Content Placeholder 2"/>
          <p:cNvSpPr>
            <a:spLocks noGrp="1"/>
          </p:cNvSpPr>
          <p:nvPr>
            <p:ph sz="half" idx="16"/>
          </p:nvPr>
        </p:nvSpPr>
        <p:spPr>
          <a:xfrm>
            <a:off x="1821843" y="1251284"/>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4" name="Content Placeholder 2"/>
          <p:cNvSpPr>
            <a:spLocks noGrp="1"/>
          </p:cNvSpPr>
          <p:nvPr>
            <p:ph sz="half" idx="17"/>
          </p:nvPr>
        </p:nvSpPr>
        <p:spPr>
          <a:xfrm>
            <a:off x="1834677" y="3734601"/>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5" name="Content Placeholder 2"/>
          <p:cNvSpPr>
            <a:spLocks noGrp="1"/>
          </p:cNvSpPr>
          <p:nvPr>
            <p:ph sz="half" idx="18"/>
          </p:nvPr>
        </p:nvSpPr>
        <p:spPr>
          <a:xfrm>
            <a:off x="9195864" y="1251284"/>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6" name="Content Placeholder 2"/>
          <p:cNvSpPr>
            <a:spLocks noGrp="1"/>
          </p:cNvSpPr>
          <p:nvPr>
            <p:ph sz="half" idx="19"/>
          </p:nvPr>
        </p:nvSpPr>
        <p:spPr>
          <a:xfrm>
            <a:off x="9208698" y="3734601"/>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7" name="Content Placeholder 2"/>
          <p:cNvSpPr>
            <a:spLocks noGrp="1"/>
          </p:cNvSpPr>
          <p:nvPr>
            <p:ph sz="half" idx="20"/>
          </p:nvPr>
        </p:nvSpPr>
        <p:spPr>
          <a:xfrm>
            <a:off x="6763341" y="1251284"/>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
        <p:nvSpPr>
          <p:cNvPr id="18" name="Content Placeholder 2"/>
          <p:cNvSpPr>
            <a:spLocks noGrp="1"/>
          </p:cNvSpPr>
          <p:nvPr>
            <p:ph sz="half" idx="21"/>
          </p:nvPr>
        </p:nvSpPr>
        <p:spPr>
          <a:xfrm>
            <a:off x="6776175" y="3734601"/>
            <a:ext cx="2308994" cy="2366161"/>
          </a:xfrm>
        </p:spPr>
        <p:txBody>
          <a:bodyPr>
            <a:normAutofit/>
          </a:bodyPr>
          <a:lstStyle>
            <a:lvl1pPr>
              <a:defRPr sz="1800"/>
            </a:lvl1pPr>
            <a:lvl2pPr>
              <a:defRPr sz="16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Edit Master text</a:t>
            </a:r>
          </a:p>
          <a:p>
            <a:pPr lvl="1"/>
            <a:r>
              <a:rPr lang="en-US" dirty="0"/>
              <a:t>Second level</a:t>
            </a:r>
          </a:p>
        </p:txBody>
      </p:sp>
    </p:spTree>
    <p:extLst>
      <p:ext uri="{BB962C8B-B14F-4D97-AF65-F5344CB8AC3E}">
        <p14:creationId xmlns:p14="http://schemas.microsoft.com/office/powerpoint/2010/main" val="997092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70176" y="1572768"/>
            <a:ext cx="438912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170176" y="2259366"/>
            <a:ext cx="438912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90944" y="1572768"/>
            <a:ext cx="438912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Edit Master text styles</a:t>
            </a:r>
          </a:p>
        </p:txBody>
      </p:sp>
      <p:sp>
        <p:nvSpPr>
          <p:cNvPr id="6" name="Content Placeholder 5"/>
          <p:cNvSpPr>
            <a:spLocks noGrp="1"/>
          </p:cNvSpPr>
          <p:nvPr>
            <p:ph sz="quarter" idx="4"/>
          </p:nvPr>
        </p:nvSpPr>
        <p:spPr>
          <a:xfrm>
            <a:off x="6790944" y="2259366"/>
            <a:ext cx="438912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en-CA"/>
              <a:t>© 2025 by Innovation In Software Corporation 
</a:t>
            </a:r>
            <a:endParaRPr lang="en-US" dirty="0"/>
          </a:p>
        </p:txBody>
      </p:sp>
      <p:sp>
        <p:nvSpPr>
          <p:cNvPr id="9" name="Slide Number Placeholder 8"/>
          <p:cNvSpPr>
            <a:spLocks noGrp="1"/>
          </p:cNvSpPr>
          <p:nvPr>
            <p:ph type="sldNum" sz="quarter" idx="12"/>
          </p:nvPr>
        </p:nvSpPr>
        <p:spPr/>
        <p:txBody>
          <a:bodyPr/>
          <a:lstStyle/>
          <a:p>
            <a:fld id="{D99624C5-FDF6-4954-B8C3-64918F306FAA}" type="slidenum">
              <a:rPr lang="en-US" smtClean="0"/>
              <a:t>‹#›</a:t>
            </a:fld>
            <a:endParaRPr lang="en-US"/>
          </a:p>
        </p:txBody>
      </p:sp>
    </p:spTree>
    <p:extLst>
      <p:ext uri="{BB962C8B-B14F-4D97-AF65-F5344CB8AC3E}">
        <p14:creationId xmlns:p14="http://schemas.microsoft.com/office/powerpoint/2010/main" val="2248487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7CF1EF6-33F6-4484-B873-110506412060}"/>
              </a:ext>
            </a:extLst>
          </p:cNvPr>
          <p:cNvSpPr/>
          <p:nvPr userDrawn="1"/>
        </p:nvSpPr>
        <p:spPr>
          <a:xfrm>
            <a:off x="10015040" y="4042913"/>
            <a:ext cx="1991430" cy="2820838"/>
          </a:xfrm>
          <a:prstGeom prst="rect">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2947924" y="240889"/>
            <a:ext cx="7738364" cy="774382"/>
          </a:xfrm>
        </p:spPr>
        <p:txBody>
          <a:bodyPr/>
          <a:lstStyle>
            <a:lvl1pPr>
              <a:defRPr>
                <a:solidFill>
                  <a:schemeClr val="tx1">
                    <a:lumMod val="85000"/>
                    <a:lumOff val="15000"/>
                  </a:schemeClr>
                </a:solidFill>
                <a:latin typeface="Leelawadee UI Semilight" panose="020B0402040204020203" pitchFamily="34" charset="-34"/>
                <a:cs typeface="Leelawadee UI Semilight" panose="020B0402040204020203" pitchFamily="34" charset="-34"/>
              </a:defRPr>
            </a:lvl1pPr>
          </a:lstStyle>
          <a:p>
            <a:r>
              <a:rPr lang="en-US" dirty="0" err="1"/>
              <a:t>TitlE</a:t>
            </a:r>
            <a:endParaRPr lang="en-US" dirty="0"/>
          </a:p>
        </p:txBody>
      </p:sp>
      <p:sp>
        <p:nvSpPr>
          <p:cNvPr id="3" name="Text Placeholder 2"/>
          <p:cNvSpPr>
            <a:spLocks noGrp="1"/>
          </p:cNvSpPr>
          <p:nvPr>
            <p:ph type="body" idx="1" hasCustomPrompt="1"/>
          </p:nvPr>
        </p:nvSpPr>
        <p:spPr>
          <a:xfrm>
            <a:off x="10346067" y="5015134"/>
            <a:ext cx="1906548" cy="790130"/>
          </a:xfrm>
        </p:spPr>
        <p:txBody>
          <a:bodyPr anchor="b">
            <a:noAutofit/>
          </a:bodyPr>
          <a:lstStyle>
            <a:lvl1pPr marL="0" indent="0">
              <a:buNone/>
              <a:defRPr sz="1400" b="0" cap="all" spc="100" baseline="0">
                <a:solidFill>
                  <a:srgbClr val="C00000"/>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5 Minutes</a:t>
            </a:r>
          </a:p>
        </p:txBody>
      </p:sp>
      <p:sp>
        <p:nvSpPr>
          <p:cNvPr id="6" name="Content Placeholder 5"/>
          <p:cNvSpPr>
            <a:spLocks noGrp="1"/>
          </p:cNvSpPr>
          <p:nvPr>
            <p:ph sz="quarter" idx="4"/>
          </p:nvPr>
        </p:nvSpPr>
        <p:spPr>
          <a:xfrm>
            <a:off x="640938" y="1401845"/>
            <a:ext cx="10539125" cy="199805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11"/>
          </p:nvPr>
        </p:nvSpPr>
        <p:spPr/>
        <p:txBody>
          <a:bodyPr/>
          <a:lstStyle/>
          <a:p>
            <a:r>
              <a:rPr lang="en-CA"/>
              <a:t>© 2025 by Innovation In Software Corporation 
</a:t>
            </a:r>
            <a:endParaRPr lang="en-US" dirty="0"/>
          </a:p>
        </p:txBody>
      </p:sp>
      <p:sp>
        <p:nvSpPr>
          <p:cNvPr id="9" name="Slide Number Placeholder 8"/>
          <p:cNvSpPr>
            <a:spLocks noGrp="1"/>
          </p:cNvSpPr>
          <p:nvPr>
            <p:ph type="sldNum" sz="quarter" idx="12"/>
          </p:nvPr>
        </p:nvSpPr>
        <p:spPr/>
        <p:txBody>
          <a:bodyPr/>
          <a:lstStyle/>
          <a:p>
            <a:fld id="{D99624C5-FDF6-4954-B8C3-64918F306FAA}" type="slidenum">
              <a:rPr lang="en-US" smtClean="0"/>
              <a:t>‹#›</a:t>
            </a:fld>
            <a:endParaRPr lang="en-US"/>
          </a:p>
        </p:txBody>
      </p:sp>
      <p:sp>
        <p:nvSpPr>
          <p:cNvPr id="10" name="TextBox 9"/>
          <p:cNvSpPr txBox="1"/>
          <p:nvPr userDrawn="1"/>
        </p:nvSpPr>
        <p:spPr>
          <a:xfrm>
            <a:off x="640939" y="349776"/>
            <a:ext cx="2266967" cy="646331"/>
          </a:xfrm>
          <a:prstGeom prst="rect">
            <a:avLst/>
          </a:prstGeom>
          <a:noFill/>
        </p:spPr>
        <p:txBody>
          <a:bodyPr wrap="none" rtlCol="0">
            <a:spAutoFit/>
          </a:bodyPr>
          <a:lstStyle/>
          <a:p>
            <a:r>
              <a:rPr lang="en-US" sz="3600" b="1" dirty="0">
                <a:solidFill>
                  <a:srgbClr val="C00000"/>
                </a:solidFill>
                <a:latin typeface="Leelawadee UI Semilight" panose="020B0402040204020203" pitchFamily="34" charset="-34"/>
                <a:cs typeface="Leelawadee UI Semilight" panose="020B0402040204020203" pitchFamily="34" charset="-34"/>
              </a:rPr>
              <a:t>POP QUIZ:</a:t>
            </a:r>
            <a:endParaRPr lang="en-US" b="1" dirty="0">
              <a:solidFill>
                <a:srgbClr val="C00000"/>
              </a:solidFill>
              <a:latin typeface="Leelawadee UI Semilight" panose="020B0402040204020203" pitchFamily="34" charset="-34"/>
              <a:cs typeface="Leelawadee UI Semilight" panose="020B0402040204020203" pitchFamily="34" charset="-34"/>
            </a:endParaRPr>
          </a:p>
        </p:txBody>
      </p:sp>
      <p:sp>
        <p:nvSpPr>
          <p:cNvPr id="11" name="Rectangle 10"/>
          <p:cNvSpPr/>
          <p:nvPr userDrawn="1"/>
        </p:nvSpPr>
        <p:spPr>
          <a:xfrm>
            <a:off x="12006470" y="1300130"/>
            <a:ext cx="185530" cy="555787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userDrawn="1"/>
        </p:nvPicPr>
        <p:blipFill rotWithShape="1">
          <a:blip r:embed="rId2"/>
          <a:srcRect l="38542" t="36852" r="56354" b="53518"/>
          <a:stretch/>
        </p:blipFill>
        <p:spPr>
          <a:xfrm>
            <a:off x="10572882" y="4681721"/>
            <a:ext cx="788399" cy="836668"/>
          </a:xfrm>
          <a:prstGeom prst="rect">
            <a:avLst/>
          </a:prstGeom>
        </p:spPr>
      </p:pic>
      <p:pic>
        <p:nvPicPr>
          <p:cNvPr id="16" name="Picture 15" descr="A group of people in a room&#10;&#10;Description automatically generated">
            <a:extLst>
              <a:ext uri="{FF2B5EF4-FFF2-40B4-BE49-F238E27FC236}">
                <a16:creationId xmlns:a16="http://schemas.microsoft.com/office/drawing/2014/main" id="{093CB388-AB25-4294-97A6-9EB9568DD970}"/>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2282" b="2618"/>
          <a:stretch/>
        </p:blipFill>
        <p:spPr>
          <a:xfrm>
            <a:off x="0" y="4037162"/>
            <a:ext cx="10029645" cy="2820838"/>
          </a:xfrm>
          <a:prstGeom prst="rect">
            <a:avLst/>
          </a:prstGeom>
        </p:spPr>
      </p:pic>
    </p:spTree>
    <p:extLst>
      <p:ext uri="{BB962C8B-B14F-4D97-AF65-F5344CB8AC3E}">
        <p14:creationId xmlns:p14="http://schemas.microsoft.com/office/powerpoint/2010/main" val="127705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152718"/>
            <a:ext cx="77216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752601"/>
            <a:ext cx="10160000" cy="43735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172201"/>
            <a:ext cx="4572000" cy="304800"/>
          </a:xfrm>
          <a:prstGeom prst="rect">
            <a:avLst/>
          </a:prstGeom>
        </p:spPr>
        <p:txBody>
          <a:bodyPr vert="horz" lIns="91440" tIns="45720" rIns="91440" bIns="0" rtlCol="0" anchor="b"/>
          <a:lstStyle>
            <a:lvl1pPr algn="l">
              <a:defRPr sz="1000">
                <a:solidFill>
                  <a:schemeClr val="tx1"/>
                </a:solidFill>
              </a:defRPr>
            </a:lvl1pPr>
          </a:lstStyle>
          <a:p>
            <a:endParaRPr lang="en-US"/>
          </a:p>
        </p:txBody>
      </p:sp>
      <p:sp>
        <p:nvSpPr>
          <p:cNvPr id="5" name="Footer Placeholder 4"/>
          <p:cNvSpPr>
            <a:spLocks noGrp="1"/>
          </p:cNvSpPr>
          <p:nvPr>
            <p:ph type="ftr" sz="quarter" idx="3"/>
          </p:nvPr>
        </p:nvSpPr>
        <p:spPr>
          <a:xfrm>
            <a:off x="609600" y="6492876"/>
            <a:ext cx="4572000" cy="283845"/>
          </a:xfrm>
          <a:prstGeom prst="rect">
            <a:avLst/>
          </a:prstGeom>
        </p:spPr>
        <p:txBody>
          <a:bodyPr vert="horz" lIns="91440" tIns="45720" rIns="91440" bIns="45720" rtlCol="0" anchor="t"/>
          <a:lstStyle>
            <a:lvl1pPr algn="l">
              <a:defRPr sz="1000">
                <a:solidFill>
                  <a:schemeClr val="tx1"/>
                </a:solidFill>
              </a:defRPr>
            </a:lvl1pPr>
          </a:lstStyle>
          <a:p>
            <a:r>
              <a:rPr lang="en-CA"/>
              <a:t>© 2025 by Innovation In Software Corporation 
</a:t>
            </a:r>
            <a:endParaRPr lang="en-US" dirty="0"/>
          </a:p>
        </p:txBody>
      </p:sp>
      <p:sp>
        <p:nvSpPr>
          <p:cNvPr id="6" name="Slide Number Placeholder 5"/>
          <p:cNvSpPr>
            <a:spLocks noGrp="1"/>
          </p:cNvSpPr>
          <p:nvPr>
            <p:ph type="sldNum" sz="quarter" idx="4"/>
          </p:nvPr>
        </p:nvSpPr>
        <p:spPr>
          <a:xfrm rot="16200000">
            <a:off x="11189124" y="5824644"/>
            <a:ext cx="1315721" cy="486833"/>
          </a:xfrm>
          <a:prstGeom prst="rect">
            <a:avLst/>
          </a:prstGeom>
        </p:spPr>
        <p:txBody>
          <a:bodyPr vert="horz" lIns="91440" tIns="45720" rIns="91440" bIns="45720" rtlCol="0" anchor="ctr"/>
          <a:lstStyle>
            <a:lvl1pPr algn="l">
              <a:defRPr sz="2400" b="1">
                <a:solidFill>
                  <a:schemeClr val="tx2"/>
                </a:solidFill>
              </a:defRPr>
            </a:lvl1pPr>
          </a:lstStyle>
          <a:p>
            <a:fld id="{D99624C5-FDF6-4954-B8C3-64918F306FAA}" type="slidenum">
              <a:rPr lang="en-US" smtClean="0"/>
              <a:t>‹#›</a:t>
            </a:fld>
            <a:endParaRPr lang="en-US"/>
          </a:p>
        </p:txBody>
      </p:sp>
      <p:sp>
        <p:nvSpPr>
          <p:cNvPr id="7" name="Rectangle 6"/>
          <p:cNvSpPr/>
          <p:nvPr/>
        </p:nvSpPr>
        <p:spPr>
          <a:xfrm>
            <a:off x="12001499" y="0"/>
            <a:ext cx="190501"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Rectangle 7"/>
          <p:cNvSpPr/>
          <p:nvPr/>
        </p:nvSpPr>
        <p:spPr>
          <a:xfrm>
            <a:off x="12001499" y="1371600"/>
            <a:ext cx="190501"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611273531"/>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76" r:id="rId3"/>
    <p:sldLayoutId id="2147483667" r:id="rId4"/>
    <p:sldLayoutId id="2147483668" r:id="rId5"/>
    <p:sldLayoutId id="2147483678" r:id="rId6"/>
    <p:sldLayoutId id="2147483679" r:id="rId7"/>
    <p:sldLayoutId id="2147483669" r:id="rId8"/>
    <p:sldLayoutId id="2147483677" r:id="rId9"/>
    <p:sldLayoutId id="2147483680" r:id="rId10"/>
    <p:sldLayoutId id="2147483670" r:id="rId11"/>
    <p:sldLayoutId id="2147483671" r:id="rId12"/>
    <p:sldLayoutId id="2147483672" r:id="rId13"/>
    <p:sldLayoutId id="2147483673" r:id="rId14"/>
    <p:sldLayoutId id="2147483674" r:id="rId15"/>
    <p:sldLayoutId id="2147483675" r:id="rId16"/>
    <p:sldLayoutId id="2147483660" r:id="rId17"/>
    <p:sldLayoutId id="2147483661" r:id="rId18"/>
    <p:sldLayoutId id="2147483682" r:id="rId19"/>
    <p:sldLayoutId id="2147483683" r:id="rId20"/>
  </p:sldLayoutIdLst>
  <p:hf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7EB788-1133-17E6-B0BF-FBE0EEF52F32}"/>
              </a:ext>
            </a:extLst>
          </p:cNvPr>
          <p:cNvPicPr>
            <a:picLocks noChangeAspect="1"/>
          </p:cNvPicPr>
          <p:nvPr/>
        </p:nvPicPr>
        <p:blipFill>
          <a:blip r:embed="rId3"/>
          <a:stretch>
            <a:fillRect/>
          </a:stretch>
        </p:blipFill>
        <p:spPr>
          <a:xfrm>
            <a:off x="-43969" y="1359647"/>
            <a:ext cx="12192000" cy="5498353"/>
          </a:xfrm>
          <a:prstGeom prst="rect">
            <a:avLst/>
          </a:prstGeom>
        </p:spPr>
      </p:pic>
      <p:sp>
        <p:nvSpPr>
          <p:cNvPr id="4" name="Content Placeholder 3"/>
          <p:cNvSpPr>
            <a:spLocks noGrp="1"/>
          </p:cNvSpPr>
          <p:nvPr>
            <p:ph idx="1"/>
          </p:nvPr>
        </p:nvSpPr>
        <p:spPr>
          <a:xfrm>
            <a:off x="609600" y="1073889"/>
            <a:ext cx="10160000" cy="5052276"/>
          </a:xfrm>
        </p:spPr>
        <p:txBody>
          <a:bodyPr/>
          <a:lstStyle/>
          <a:p>
            <a:endParaRPr lang="en-US" dirty="0"/>
          </a:p>
          <a:p>
            <a:endParaRPr lang="en-US" dirty="0"/>
          </a:p>
        </p:txBody>
      </p:sp>
      <p:sp>
        <p:nvSpPr>
          <p:cNvPr id="5" name="Footer Placeholder 4"/>
          <p:cNvSpPr>
            <a:spLocks noGrp="1"/>
          </p:cNvSpPr>
          <p:nvPr>
            <p:ph type="ftr" sz="quarter" idx="11"/>
          </p:nvPr>
        </p:nvSpPr>
        <p:spPr>
          <a:xfrm>
            <a:off x="9588795" y="127591"/>
            <a:ext cx="2603205" cy="340241"/>
          </a:xfrm>
        </p:spPr>
        <p:txBody>
          <a:bodyPr/>
          <a:lstStyle/>
          <a:p>
            <a:r>
              <a:rPr lang="en-US" sz="1100"/>
              <a:t>© 2025 by Innovation In Software Corporation 
</a:t>
            </a:r>
            <a:endParaRPr lang="en-US" sz="1100" dirty="0"/>
          </a:p>
        </p:txBody>
      </p:sp>
      <p:sp>
        <p:nvSpPr>
          <p:cNvPr id="8" name="Text Box 2"/>
          <p:cNvSpPr txBox="1">
            <a:spLocks noChangeArrowheads="1"/>
          </p:cNvSpPr>
          <p:nvPr/>
        </p:nvSpPr>
        <p:spPr bwMode="auto">
          <a:xfrm>
            <a:off x="58717" y="438336"/>
            <a:ext cx="12816625" cy="980461"/>
          </a:xfrm>
          <a:prstGeom prst="rect">
            <a:avLst/>
          </a:prstGeom>
          <a:noFill/>
          <a:ln w="9525">
            <a:noFill/>
            <a:miter lim="800000"/>
            <a:headEnd/>
            <a:tailEnd/>
          </a:ln>
        </p:spPr>
        <p:txBody>
          <a:bodyPr rot="0" vert="horz" wrap="square" lIns="91440" tIns="45720" rIns="91440" bIns="45720" anchor="t" anchorCtr="0">
            <a:spAutoFit/>
          </a:bodyPr>
          <a:lstStyle/>
          <a:p>
            <a:pPr>
              <a:lnSpc>
                <a:spcPct val="107000"/>
              </a:lnSpc>
              <a:spcAft>
                <a:spcPts val="800"/>
              </a:spcAft>
            </a:pPr>
            <a:r>
              <a:rPr lang="en-US" sz="2800" dirty="0">
                <a:solidFill>
                  <a:srgbClr val="FF0000"/>
                </a:solidFill>
                <a:latin typeface="Gadugi" panose="020B0502040204020203" pitchFamily="34" charset="0"/>
                <a:ea typeface="Calibri" panose="020F0502020204030204" pitchFamily="34" charset="0"/>
                <a:cs typeface="Leelawadee UI Semilight" panose="020B0402040204020203" pitchFamily="34" charset="-34"/>
              </a:rPr>
              <a:t>DEVSECOPS – THREAT MODELLING AND RISK ASSESSMENT FOR A SAMPLE APPLICATION</a:t>
            </a:r>
            <a:endParaRPr lang="en-US" sz="2800" dirty="0">
              <a:solidFill>
                <a:srgbClr val="002060"/>
              </a:solidFill>
              <a:latin typeface="Gadugi" panose="020B0502040204020203" pitchFamily="34" charset="0"/>
              <a:ea typeface="Calibri" panose="020F0502020204030204" pitchFamily="34" charset="0"/>
              <a:cs typeface="Leelawadee UI Semilight" panose="020B0402040204020203" pitchFamily="34" charset="-34"/>
            </a:endParaRPr>
          </a:p>
        </p:txBody>
      </p:sp>
      <p:sp>
        <p:nvSpPr>
          <p:cNvPr id="3" name="Slide Number Placeholder 2">
            <a:extLst>
              <a:ext uri="{FF2B5EF4-FFF2-40B4-BE49-F238E27FC236}">
                <a16:creationId xmlns:a16="http://schemas.microsoft.com/office/drawing/2014/main" id="{BA42EAD9-E740-F403-3D4A-4DE381C69FE0}"/>
              </a:ext>
            </a:extLst>
          </p:cNvPr>
          <p:cNvSpPr>
            <a:spLocks noGrp="1"/>
          </p:cNvSpPr>
          <p:nvPr>
            <p:ph type="sldNum" sz="quarter" idx="12"/>
          </p:nvPr>
        </p:nvSpPr>
        <p:spPr/>
        <p:txBody>
          <a:bodyPr/>
          <a:lstStyle/>
          <a:p>
            <a:fld id="{D99624C5-FDF6-4954-B8C3-64918F306FAA}" type="slidenum">
              <a:rPr lang="en-US" smtClean="0"/>
              <a:t>1</a:t>
            </a:fld>
            <a:endParaRPr lang="en-US" dirty="0"/>
          </a:p>
        </p:txBody>
      </p:sp>
    </p:spTree>
    <p:extLst>
      <p:ext uri="{BB962C8B-B14F-4D97-AF65-F5344CB8AC3E}">
        <p14:creationId xmlns:p14="http://schemas.microsoft.com/office/powerpoint/2010/main" val="22208110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025B09-BDF1-BC61-371D-351FACFDEB8F}"/>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A4186BE5-28CB-ACD8-9872-8686B5556E41}"/>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5D79EBCD-D6F6-AAA4-AE38-DD4D278234DA}"/>
              </a:ext>
            </a:extLst>
          </p:cNvPr>
          <p:cNvSpPr txBox="1">
            <a:spLocks noGrp="1"/>
          </p:cNvSpPr>
          <p:nvPr>
            <p:ph type="title"/>
          </p:nvPr>
        </p:nvSpPr>
        <p:spPr>
          <a:xfrm>
            <a:off x="439289" y="233137"/>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Risk assessment basics</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F043D861-CBBA-1E93-5C66-ADEDCA975172}"/>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BF154702-D45B-C2D2-F401-D64F6DA6E2F1}"/>
              </a:ext>
            </a:extLst>
          </p:cNvPr>
          <p:cNvSpPr>
            <a:spLocks noGrp="1"/>
          </p:cNvSpPr>
          <p:nvPr>
            <p:ph type="sldNum" sz="quarter" idx="12"/>
          </p:nvPr>
        </p:nvSpPr>
        <p:spPr/>
        <p:txBody>
          <a:bodyPr/>
          <a:lstStyle/>
          <a:p>
            <a:fld id="{D99624C5-FDF6-4954-B8C3-64918F306FAA}" type="slidenum">
              <a:rPr lang="en-US" smtClean="0"/>
              <a:t>10</a:t>
            </a:fld>
            <a:endParaRPr lang="en-US" dirty="0"/>
          </a:p>
        </p:txBody>
      </p:sp>
      <p:sp>
        <p:nvSpPr>
          <p:cNvPr id="5" name="TextBox 4">
            <a:extLst>
              <a:ext uri="{FF2B5EF4-FFF2-40B4-BE49-F238E27FC236}">
                <a16:creationId xmlns:a16="http://schemas.microsoft.com/office/drawing/2014/main" id="{B0AACD25-DD2D-6F7F-84B6-362E59967F77}"/>
              </a:ext>
            </a:extLst>
          </p:cNvPr>
          <p:cNvSpPr txBox="1"/>
          <p:nvPr/>
        </p:nvSpPr>
        <p:spPr>
          <a:xfrm>
            <a:off x="439289" y="1256726"/>
            <a:ext cx="6113206" cy="4801314"/>
          </a:xfrm>
          <a:prstGeom prst="rect">
            <a:avLst/>
          </a:prstGeom>
          <a:noFill/>
        </p:spPr>
        <p:txBody>
          <a:bodyPr wrap="square">
            <a:spAutoFit/>
          </a:bodyPr>
          <a:lstStyle/>
          <a:p>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What is risk assessment in security? </a:t>
            </a:r>
          </a:p>
          <a:p>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Evaluating the likelihood and impact of potential security threats. </a:t>
            </a:r>
          </a:p>
          <a:p>
            <a:endPar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Components: </a:t>
            </a:r>
          </a:p>
          <a:p>
            <a:pPr marL="285750" indent="-285750">
              <a:buFont typeface="Wingdings" panose="05000000000000000000" pitchFamily="2" charset="2"/>
              <a:buChar cha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Assets (what needs protection), </a:t>
            </a:r>
          </a:p>
          <a:p>
            <a:pPr marL="285750" indent="-285750">
              <a:buFont typeface="Wingdings" panose="05000000000000000000" pitchFamily="2" charset="2"/>
              <a:buChar cha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threats (potential attackers or events), </a:t>
            </a:r>
          </a:p>
          <a:p>
            <a:pPr marL="285750" indent="-285750">
              <a:buFont typeface="Wingdings" panose="05000000000000000000" pitchFamily="2" charset="2"/>
              <a:buChar cha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vulnerabilities (weaknesses in the system), </a:t>
            </a:r>
          </a:p>
          <a:p>
            <a:pPr marL="285750" indent="-285750">
              <a:buFont typeface="Wingdings" panose="05000000000000000000" pitchFamily="2" charset="2"/>
              <a:buChar cha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controls (security measures in place). </a:t>
            </a:r>
          </a:p>
          <a:p>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Risk calculation formula: </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Risk = Likelihood × Impact. </a:t>
            </a:r>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Methods for assessing: </a:t>
            </a:r>
          </a:p>
          <a:p>
            <a:pPr marL="285750" indent="-285750">
              <a:buFont typeface="Wingdings" panose="05000000000000000000" pitchFamily="2" charset="2"/>
              <a:buChar cha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Qualitative (high, medium, low) </a:t>
            </a: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Quantitative (numerical values). </a:t>
            </a:r>
          </a:p>
          <a:p>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Importance: </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Helps prioritize which threats to address first based on their risk level.</a:t>
            </a:r>
          </a:p>
        </p:txBody>
      </p:sp>
      <p:pic>
        <p:nvPicPr>
          <p:cNvPr id="7" name="Picture 6">
            <a:extLst>
              <a:ext uri="{FF2B5EF4-FFF2-40B4-BE49-F238E27FC236}">
                <a16:creationId xmlns:a16="http://schemas.microsoft.com/office/drawing/2014/main" id="{CDF8EDE9-7BE7-96C4-4558-063C26FF42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2495" y="1691356"/>
            <a:ext cx="5210665" cy="3475287"/>
          </a:xfrm>
          <a:prstGeom prst="rect">
            <a:avLst/>
          </a:prstGeom>
        </p:spPr>
      </p:pic>
    </p:spTree>
    <p:extLst>
      <p:ext uri="{BB962C8B-B14F-4D97-AF65-F5344CB8AC3E}">
        <p14:creationId xmlns:p14="http://schemas.microsoft.com/office/powerpoint/2010/main" val="3679455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61CFD0-0E44-7A55-BCF9-E1F20E7A52B3}"/>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4462C6AD-DBCE-E753-01A4-C183FB64571A}"/>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52AE80E9-4A11-FCD0-643F-0113A4331BFA}"/>
              </a:ext>
            </a:extLst>
          </p:cNvPr>
          <p:cNvSpPr txBox="1">
            <a:spLocks noGrp="1"/>
          </p:cNvSpPr>
          <p:nvPr>
            <p:ph type="title"/>
          </p:nvPr>
        </p:nvSpPr>
        <p:spPr>
          <a:xfrm>
            <a:off x="598881"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Sample application</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DC25C194-9402-845A-FBB1-51E8FCD2A461}"/>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0C81ECB3-36A9-6496-551F-AEB850F7076A}"/>
              </a:ext>
            </a:extLst>
          </p:cNvPr>
          <p:cNvSpPr>
            <a:spLocks noGrp="1"/>
          </p:cNvSpPr>
          <p:nvPr>
            <p:ph type="sldNum" sz="quarter" idx="12"/>
          </p:nvPr>
        </p:nvSpPr>
        <p:spPr/>
        <p:txBody>
          <a:bodyPr/>
          <a:lstStyle/>
          <a:p>
            <a:fld id="{D99624C5-FDF6-4954-B8C3-64918F306FAA}" type="slidenum">
              <a:rPr lang="en-US" smtClean="0"/>
              <a:t>11</a:t>
            </a:fld>
            <a:endParaRPr lang="en-US" dirty="0"/>
          </a:p>
        </p:txBody>
      </p:sp>
      <p:pic>
        <p:nvPicPr>
          <p:cNvPr id="12" name="Picture 11">
            <a:extLst>
              <a:ext uri="{FF2B5EF4-FFF2-40B4-BE49-F238E27FC236}">
                <a16:creationId xmlns:a16="http://schemas.microsoft.com/office/drawing/2014/main" id="{10B1EBED-B049-A0F2-52B5-75B2F20684D8}"/>
              </a:ext>
            </a:extLst>
          </p:cNvPr>
          <p:cNvPicPr>
            <a:picLocks noChangeAspect="1"/>
          </p:cNvPicPr>
          <p:nvPr/>
        </p:nvPicPr>
        <p:blipFill>
          <a:blip r:embed="rId3"/>
          <a:stretch>
            <a:fillRect/>
          </a:stretch>
        </p:blipFill>
        <p:spPr>
          <a:xfrm>
            <a:off x="1061884" y="740611"/>
            <a:ext cx="8749824" cy="2684825"/>
          </a:xfrm>
          <a:prstGeom prst="rect">
            <a:avLst/>
          </a:prstGeom>
        </p:spPr>
      </p:pic>
      <p:sp>
        <p:nvSpPr>
          <p:cNvPr id="14" name="TextBox 13">
            <a:extLst>
              <a:ext uri="{FF2B5EF4-FFF2-40B4-BE49-F238E27FC236}">
                <a16:creationId xmlns:a16="http://schemas.microsoft.com/office/drawing/2014/main" id="{652F53BA-315D-26E4-79DB-1EB80010E938}"/>
              </a:ext>
            </a:extLst>
          </p:cNvPr>
          <p:cNvSpPr txBox="1"/>
          <p:nvPr/>
        </p:nvSpPr>
        <p:spPr>
          <a:xfrm>
            <a:off x="593656" y="3523895"/>
            <a:ext cx="11004687" cy="2862322"/>
          </a:xfrm>
          <a:prstGeom prst="rect">
            <a:avLst/>
          </a:prstGeom>
          <a:noFill/>
        </p:spPr>
        <p:txBody>
          <a:bodyPr wrap="square">
            <a:spAutoFit/>
          </a:bodyPr>
          <a:lstStyle/>
          <a:p>
            <a:pPr>
              <a:buFont typeface="Arial" panose="020B0604020202020204" pitchFamily="34" charset="0"/>
              <a:buNone/>
            </a:pPr>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Objective</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 Understand the "</a:t>
            </a:r>
            <a:r>
              <a:rPr lang="en-US" sz="1800" dirty="0" err="1">
                <a:latin typeface="Nirmala UI Semilight" panose="020B0402040204020203" pitchFamily="34" charset="0"/>
                <a:ea typeface="Nirmala UI Semilight" panose="020B0402040204020203" pitchFamily="34" charset="0"/>
                <a:cs typeface="Nirmala UI Semilight" panose="020B0402040204020203" pitchFamily="34" charset="0"/>
              </a:rPr>
              <a:t>ShopEasy</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 application and its components.</a:t>
            </a:r>
          </a:p>
          <a:p>
            <a:pPr>
              <a:buFont typeface="Arial" panose="020B0604020202020204" pitchFamily="34" charset="0"/>
              <a:buNone/>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a:buFont typeface="Arial" panose="020B0604020202020204" pitchFamily="34" charset="0"/>
              <a:buNone/>
            </a:pPr>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Instructions</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 "</a:t>
            </a:r>
            <a:r>
              <a:rPr lang="en-US" sz="1800" dirty="0" err="1">
                <a:latin typeface="Nirmala UI Semilight" panose="020B0402040204020203" pitchFamily="34" charset="0"/>
                <a:ea typeface="Nirmala UI Semilight" panose="020B0402040204020203" pitchFamily="34" charset="0"/>
                <a:cs typeface="Nirmala UI Semilight" panose="020B0402040204020203" pitchFamily="34" charset="0"/>
              </a:rPr>
              <a:t>ShopEasy</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 is an online shopping cart application with a React frontend, Python Flask backend, and MySQL database.</a:t>
            </a:r>
          </a:p>
          <a:p>
            <a:pPr>
              <a:buFont typeface="Arial" panose="020B0604020202020204" pitchFamily="34" charset="0"/>
              <a:buNone/>
            </a:pPr>
            <a:endPar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It allows users to browse products, add items to a cart, and checkout using credit card information.</a:t>
            </a:r>
          </a:p>
          <a:p>
            <a:pPr marL="285750" indent="-285750">
              <a:buFont typeface="Wingdings" panose="05000000000000000000" pitchFamily="2" charset="2"/>
              <a:buChar cha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The application has been intentionally designed with vulnerabilities (e.g., SQL injection, XSS, insecure password storage) for educational purposes.</a:t>
            </a:r>
          </a:p>
          <a:p>
            <a:pPr marL="285750" indent="-285750">
              <a:buFont typeface="Wingdings" panose="05000000000000000000" pitchFamily="2" charset="2"/>
              <a:buChar char="§"/>
            </a:pPr>
            <a:endPar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Why It Matters</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 Knowing the application's structure helps identify where security risks may arise.</a:t>
            </a:r>
          </a:p>
        </p:txBody>
      </p:sp>
    </p:spTree>
    <p:extLst>
      <p:ext uri="{BB962C8B-B14F-4D97-AF65-F5344CB8AC3E}">
        <p14:creationId xmlns:p14="http://schemas.microsoft.com/office/powerpoint/2010/main" val="2353461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4826D8-4947-C9FA-789A-009AF479221C}"/>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07F0DB03-09E9-8197-3316-8B3920CF9EA5}"/>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497DEBF8-8B01-3555-B203-E18D701DDDC0}"/>
              </a:ext>
            </a:extLst>
          </p:cNvPr>
          <p:cNvSpPr txBox="1">
            <a:spLocks noGrp="1"/>
          </p:cNvSpPr>
          <p:nvPr>
            <p:ph type="title"/>
          </p:nvPr>
        </p:nvSpPr>
        <p:spPr>
          <a:xfrm>
            <a:off x="598881"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Setting up the environment</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7DC28D89-8E20-E771-2525-1F85B641FB1B}"/>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1BFB0A40-59FD-7B6E-6651-BD909594BB28}"/>
              </a:ext>
            </a:extLst>
          </p:cNvPr>
          <p:cNvSpPr>
            <a:spLocks noGrp="1"/>
          </p:cNvSpPr>
          <p:nvPr>
            <p:ph type="sldNum" sz="quarter" idx="12"/>
          </p:nvPr>
        </p:nvSpPr>
        <p:spPr/>
        <p:txBody>
          <a:bodyPr/>
          <a:lstStyle/>
          <a:p>
            <a:fld id="{D99624C5-FDF6-4954-B8C3-64918F306FAA}" type="slidenum">
              <a:rPr lang="en-US" smtClean="0"/>
              <a:t>12</a:t>
            </a:fld>
            <a:endParaRPr lang="en-US" dirty="0"/>
          </a:p>
        </p:txBody>
      </p:sp>
      <p:sp>
        <p:nvSpPr>
          <p:cNvPr id="5" name="TextBox 4">
            <a:extLst>
              <a:ext uri="{FF2B5EF4-FFF2-40B4-BE49-F238E27FC236}">
                <a16:creationId xmlns:a16="http://schemas.microsoft.com/office/drawing/2014/main" id="{948F9E46-10B5-4A1F-E9B9-284E2187AE41}"/>
              </a:ext>
            </a:extLst>
          </p:cNvPr>
          <p:cNvSpPr txBox="1"/>
          <p:nvPr/>
        </p:nvSpPr>
        <p:spPr>
          <a:xfrm>
            <a:off x="694815" y="864828"/>
            <a:ext cx="5853471" cy="5632311"/>
          </a:xfrm>
          <a:prstGeom prst="rect">
            <a:avLst/>
          </a:prstGeom>
          <a:noFill/>
        </p:spPr>
        <p:txBody>
          <a:bodyPr wrap="square">
            <a:spAutoFit/>
          </a:bodyPr>
          <a:lstStyle/>
          <a:p>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Objective</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Get the "</a:t>
            </a:r>
            <a:r>
              <a:rPr lang="en-US" dirty="0" err="1">
                <a:latin typeface="Nirmala UI Semilight" panose="020B0402040204020203" pitchFamily="34" charset="0"/>
                <a:ea typeface="Nirmala UI Semilight" panose="020B0402040204020203" pitchFamily="34" charset="0"/>
                <a:cs typeface="Nirmala UI Semilight" panose="020B0402040204020203" pitchFamily="34" charset="0"/>
              </a:rPr>
              <a:t>ShopEasy</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application running.</a:t>
            </a:r>
          </a:p>
          <a:p>
            <a:endParaRPr lang="en-US"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Instructions</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endParaRPr lang="en-US"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Option 1: Build from Scratch</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L="742950" lvl="1" indent="-285750">
              <a:buFont typeface="Wingdings" panose="05000000000000000000" pitchFamily="2" charset="2"/>
              <a:buChar cha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Clone the repository: git clone &lt;repository-</a:t>
            </a:r>
            <a:r>
              <a:rPr lang="en-US" dirty="0" err="1">
                <a:latin typeface="Nirmala UI Semilight" panose="020B0402040204020203" pitchFamily="34" charset="0"/>
                <a:ea typeface="Nirmala UI Semilight" panose="020B0402040204020203" pitchFamily="34" charset="0"/>
                <a:cs typeface="Nirmala UI Semilight" panose="020B0402040204020203" pitchFamily="34" charset="0"/>
              </a:rPr>
              <a:t>url</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&gt;</a:t>
            </a:r>
          </a:p>
          <a:p>
            <a:pPr marL="742950" lvl="1" indent="-285750">
              <a:buFont typeface="Wingdings" panose="05000000000000000000" pitchFamily="2" charset="2"/>
              <a:buChar cha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Set up the database: Run </a:t>
            </a:r>
            <a:r>
              <a:rPr lang="en-US" dirty="0" err="1">
                <a:latin typeface="Nirmala UI Semilight" panose="020B0402040204020203" pitchFamily="34" charset="0"/>
                <a:ea typeface="Nirmala UI Semilight" panose="020B0402040204020203" pitchFamily="34" charset="0"/>
                <a:cs typeface="Nirmala UI Semilight" panose="020B0402040204020203" pitchFamily="34" charset="0"/>
              </a:rPr>
              <a:t>database.sql</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in MySQL.</a:t>
            </a:r>
          </a:p>
          <a:p>
            <a:pPr marL="742950" lvl="1" indent="-285750">
              <a:buFont typeface="Wingdings" panose="05000000000000000000" pitchFamily="2" charset="2"/>
              <a:buChar cha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Install frontend dependencies: cd frontend &amp;&amp; </a:t>
            </a:r>
            <a:r>
              <a:rPr lang="en-US" dirty="0" err="1">
                <a:latin typeface="Nirmala UI Semilight" panose="020B0402040204020203" pitchFamily="34" charset="0"/>
                <a:ea typeface="Nirmala UI Semilight" panose="020B0402040204020203" pitchFamily="34" charset="0"/>
                <a:cs typeface="Nirmala UI Semilight" panose="020B0402040204020203" pitchFamily="34" charset="0"/>
              </a:rPr>
              <a:t>npm</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install</a:t>
            </a:r>
          </a:p>
          <a:p>
            <a:pPr marL="742950" lvl="1" indent="-285750">
              <a:buFont typeface="Wingdings" panose="05000000000000000000" pitchFamily="2" charset="2"/>
              <a:buChar cha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Install backend dependencies: cd backend &amp;&amp; pip install -r requirements.txt</a:t>
            </a:r>
          </a:p>
          <a:p>
            <a:pPr marL="742950" lvl="1" indent="-285750">
              <a:buFont typeface="Wingdings" panose="05000000000000000000" pitchFamily="2" charset="2"/>
              <a:buChar cha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Start the backend: python app.py</a:t>
            </a:r>
          </a:p>
          <a:p>
            <a:pPr marL="742950" lvl="1" indent="-285750">
              <a:buFont typeface="Wingdings" panose="05000000000000000000" pitchFamily="2" charset="2"/>
              <a:buChar cha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Start the frontend: </a:t>
            </a:r>
            <a:r>
              <a:rPr lang="en-US" dirty="0" err="1">
                <a:latin typeface="Nirmala UI Semilight" panose="020B0402040204020203" pitchFamily="34" charset="0"/>
                <a:ea typeface="Nirmala UI Semilight" panose="020B0402040204020203" pitchFamily="34" charset="0"/>
                <a:cs typeface="Nirmala UI Semilight" panose="020B0402040204020203" pitchFamily="34" charset="0"/>
              </a:rPr>
              <a:t>npm</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start</a:t>
            </a:r>
          </a:p>
          <a:p>
            <a:pPr lvl="1"/>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Option 2: Use Docker</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L="742950" lvl="1" indent="-285750">
              <a:buFont typeface="Wingdings" panose="05000000000000000000" pitchFamily="2" charset="2"/>
              <a:buChar cha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Ensure Docker and Docker Compose are installed.</a:t>
            </a:r>
          </a:p>
          <a:p>
            <a:pPr marL="742950" lvl="1" indent="-285750">
              <a:buFont typeface="Wingdings" panose="05000000000000000000" pitchFamily="2" charset="2"/>
              <a:buChar cha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Run docker-compose up --build to start all services.</a:t>
            </a:r>
          </a:p>
          <a:p>
            <a:pPr marL="742950" lvl="1" indent="-285750">
              <a:buFont typeface="Wingdings" panose="05000000000000000000" pitchFamily="2" charset="2"/>
              <a:buChar cha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Access the frontend at http://localhost:8080.</a:t>
            </a:r>
          </a:p>
          <a:p>
            <a:pPr>
              <a:buFont typeface="Arial" panose="020B0604020202020204" pitchFamily="34" charset="0"/>
              <a:buNone/>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pic>
        <p:nvPicPr>
          <p:cNvPr id="3" name="Picture 2">
            <a:extLst>
              <a:ext uri="{FF2B5EF4-FFF2-40B4-BE49-F238E27FC236}">
                <a16:creationId xmlns:a16="http://schemas.microsoft.com/office/drawing/2014/main" id="{C132AD45-BBC7-5C4F-49D8-C55720592478}"/>
              </a:ext>
            </a:extLst>
          </p:cNvPr>
          <p:cNvPicPr>
            <a:picLocks noChangeAspect="1"/>
          </p:cNvPicPr>
          <p:nvPr/>
        </p:nvPicPr>
        <p:blipFill>
          <a:blip r:embed="rId3"/>
          <a:stretch>
            <a:fillRect/>
          </a:stretch>
        </p:blipFill>
        <p:spPr>
          <a:xfrm>
            <a:off x="7573931" y="1492885"/>
            <a:ext cx="4029637" cy="3715268"/>
          </a:xfrm>
          <a:prstGeom prst="rect">
            <a:avLst/>
          </a:prstGeom>
        </p:spPr>
      </p:pic>
    </p:spTree>
    <p:extLst>
      <p:ext uri="{BB962C8B-B14F-4D97-AF65-F5344CB8AC3E}">
        <p14:creationId xmlns:p14="http://schemas.microsoft.com/office/powerpoint/2010/main" val="964809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747BF0-8ABB-FA91-E46A-B1BD43BF8B53}"/>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E351A9EE-8376-214C-FA8D-85C8D20CA16A}"/>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30F01A87-5556-B781-174D-7EA151F6EAD0}"/>
              </a:ext>
            </a:extLst>
          </p:cNvPr>
          <p:cNvSpPr txBox="1">
            <a:spLocks noGrp="1"/>
          </p:cNvSpPr>
          <p:nvPr>
            <p:ph type="title"/>
          </p:nvPr>
        </p:nvSpPr>
        <p:spPr>
          <a:xfrm>
            <a:off x="598881"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APPLY threat modelling to “shop easy”</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8574C84F-1B89-7523-4EA6-BF3D926A0799}"/>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9BC76221-6360-5FC3-3A93-7C0AC431F7C4}"/>
              </a:ext>
            </a:extLst>
          </p:cNvPr>
          <p:cNvSpPr>
            <a:spLocks noGrp="1"/>
          </p:cNvSpPr>
          <p:nvPr>
            <p:ph type="sldNum" sz="quarter" idx="12"/>
          </p:nvPr>
        </p:nvSpPr>
        <p:spPr/>
        <p:txBody>
          <a:bodyPr/>
          <a:lstStyle/>
          <a:p>
            <a:fld id="{D99624C5-FDF6-4954-B8C3-64918F306FAA}" type="slidenum">
              <a:rPr lang="en-US" smtClean="0"/>
              <a:t>13</a:t>
            </a:fld>
            <a:endParaRPr lang="en-US" dirty="0"/>
          </a:p>
        </p:txBody>
      </p:sp>
      <p:sp>
        <p:nvSpPr>
          <p:cNvPr id="5" name="TextBox 4">
            <a:extLst>
              <a:ext uri="{FF2B5EF4-FFF2-40B4-BE49-F238E27FC236}">
                <a16:creationId xmlns:a16="http://schemas.microsoft.com/office/drawing/2014/main" id="{ABADD4EC-C1F2-AF6E-8EB7-28339FE02867}"/>
              </a:ext>
            </a:extLst>
          </p:cNvPr>
          <p:cNvSpPr txBox="1"/>
          <p:nvPr/>
        </p:nvSpPr>
        <p:spPr>
          <a:xfrm>
            <a:off x="759541" y="1382286"/>
            <a:ext cx="10672917" cy="4093428"/>
          </a:xfrm>
          <a:prstGeom prst="rect">
            <a:avLst/>
          </a:prstGeom>
          <a:noFill/>
        </p:spPr>
        <p:txBody>
          <a:bodyPr wrap="square">
            <a:spAutoFit/>
          </a:bodyPr>
          <a:lstStyle/>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Identify Assets</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List key assets (e.g., user data, payment information, product database). </a:t>
            </a: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Brainstorm Threats Using STRIDE</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endPar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Spoofing</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Could an attacker impersonate a user to make unauthorized purchases?</a:t>
            </a:r>
          </a:p>
          <a:p>
            <a:pPr marL="285750" indent="-285750">
              <a:buFont typeface="Wingdings" panose="05000000000000000000" pitchFamily="2" charset="2"/>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Tampering</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Could an attacker modify product prices or order details?</a:t>
            </a:r>
          </a:p>
          <a:p>
            <a:pPr marL="285750" indent="-285750">
              <a:buFont typeface="Wingdings" panose="05000000000000000000" pitchFamily="2" charset="2"/>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Repudiation</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Could a user deny making a purchase?</a:t>
            </a:r>
          </a:p>
          <a:p>
            <a:pPr marL="285750" indent="-285750">
              <a:buFont typeface="Wingdings" panose="05000000000000000000" pitchFamily="2" charset="2"/>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Information Disclosure</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Could sensitive data (e.g., credit card info) be exposed?</a:t>
            </a:r>
          </a:p>
          <a:p>
            <a:pPr marL="285750" indent="-285750">
              <a:buFont typeface="Wingdings" panose="05000000000000000000" pitchFamily="2" charset="2"/>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Denial of Service</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Could the application be overwhelmed to make it unavailable?</a:t>
            </a:r>
          </a:p>
          <a:p>
            <a:pPr marL="285750" indent="-285750">
              <a:buFont typeface="Wingdings" panose="05000000000000000000" pitchFamily="2" charset="2"/>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Elevation of Privilege</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Could a user gain admin access?</a:t>
            </a:r>
          </a:p>
          <a:p>
            <a:pPr marL="285750" indent="-285750">
              <a:buFont typeface="Wingdings" panose="05000000000000000000" pitchFamily="2" charset="2"/>
              <a:buChar char="§"/>
            </a:pPr>
            <a:endPar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Document Threats</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Create a list of potential threats for each STRIDE category.</a:t>
            </a:r>
          </a:p>
          <a:p>
            <a:pPr>
              <a:buFont typeface="Arial" panose="020B0604020202020204" pitchFamily="34" charset="0"/>
              <a:buNone/>
            </a:pPr>
            <a:endPar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endPar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3263218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E7D5F4-5F1C-C940-2F40-11BC6BF437CF}"/>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D518D11B-0FAA-91AB-97AB-A7913B02E33A}"/>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878BDF70-4755-70BE-E98D-53895AA8A877}"/>
              </a:ext>
            </a:extLst>
          </p:cNvPr>
          <p:cNvSpPr txBox="1">
            <a:spLocks noGrp="1"/>
          </p:cNvSpPr>
          <p:nvPr>
            <p:ph type="title"/>
          </p:nvPr>
        </p:nvSpPr>
        <p:spPr>
          <a:xfrm>
            <a:off x="598881"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Risk assessment</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3CCCBCD5-4B51-809C-93E8-D265C4551C77}"/>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51EBB77D-193E-5AC2-027D-38FA48AB8E26}"/>
              </a:ext>
            </a:extLst>
          </p:cNvPr>
          <p:cNvSpPr>
            <a:spLocks noGrp="1"/>
          </p:cNvSpPr>
          <p:nvPr>
            <p:ph type="sldNum" sz="quarter" idx="12"/>
          </p:nvPr>
        </p:nvSpPr>
        <p:spPr/>
        <p:txBody>
          <a:bodyPr/>
          <a:lstStyle/>
          <a:p>
            <a:fld id="{D99624C5-FDF6-4954-B8C3-64918F306FAA}" type="slidenum">
              <a:rPr lang="en-US" smtClean="0"/>
              <a:t>14</a:t>
            </a:fld>
            <a:endParaRPr lang="en-US" dirty="0"/>
          </a:p>
        </p:txBody>
      </p:sp>
      <p:sp>
        <p:nvSpPr>
          <p:cNvPr id="5" name="TextBox 4">
            <a:extLst>
              <a:ext uri="{FF2B5EF4-FFF2-40B4-BE49-F238E27FC236}">
                <a16:creationId xmlns:a16="http://schemas.microsoft.com/office/drawing/2014/main" id="{ECE04684-1696-5AAE-33EB-4E77AF1F58E2}"/>
              </a:ext>
            </a:extLst>
          </p:cNvPr>
          <p:cNvSpPr txBox="1"/>
          <p:nvPr/>
        </p:nvSpPr>
        <p:spPr>
          <a:xfrm>
            <a:off x="598880" y="1074509"/>
            <a:ext cx="10672917" cy="5016758"/>
          </a:xfrm>
          <a:prstGeom prst="rect">
            <a:avLst/>
          </a:prstGeom>
          <a:noFill/>
        </p:spPr>
        <p:txBody>
          <a:bodyPr wrap="square">
            <a:spAutoFit/>
          </a:bodyPr>
          <a:lstStyle/>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Instructions</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endPar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Define Likelihood and Impact Scales</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L="742950" lvl="1" indent="-285750">
              <a:buFont typeface="Arial" panose="020B0604020202020204" pitchFamily="34" charset="0"/>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Likelihood</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Low (rare), Medium (possible), High (frequent).</a:t>
            </a:r>
          </a:p>
          <a:p>
            <a:pPr marL="742950" lvl="1" indent="-285750">
              <a:buFont typeface="Arial" panose="020B0604020202020204" pitchFamily="34" charset="0"/>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Impact</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Low (minor), Medium (moderate), High (severe).</a:t>
            </a:r>
          </a:p>
          <a:p>
            <a:pPr marL="742950" lvl="1" indent="-285750">
              <a:buFont typeface="Arial" panose="020B0604020202020204" pitchFamily="34" charset="0"/>
              <a:buChar char="•"/>
            </a:pPr>
            <a:endPar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Assess Each Threat</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L="742950" lvl="1" indent="-285750">
              <a:buFont typeface="Arial" panose="020B0604020202020204" pitchFamily="34" charset="0"/>
              <a:buChar char="•"/>
            </a:pP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For example: </a:t>
            </a:r>
          </a:p>
          <a:p>
            <a:pPr marL="1143000" lvl="2" indent="-228600">
              <a:buFont typeface="Arial" panose="020B0604020202020204" pitchFamily="34" charset="0"/>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SQL Injection (Tampering)</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Likelihood = High, Impact = High.</a:t>
            </a:r>
          </a:p>
          <a:p>
            <a:pPr marL="1143000" lvl="2" indent="-228600">
              <a:buFont typeface="Arial" panose="020B0604020202020204" pitchFamily="34" charset="0"/>
              <a:buChar char="•"/>
            </a:pPr>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Weak Password Storage (Spoofing)</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Likelihood = Medium, Impact = High.</a:t>
            </a:r>
          </a:p>
          <a:p>
            <a:endPar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Use a Risk Matrix</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Plot threats on a matrix to categorize them (e.g., High Risk, Medium Risk, Low Risk).</a:t>
            </a:r>
          </a:p>
          <a:p>
            <a:endPar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Why It Matters</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Risk assessment helps prioritize which threats to address first based on their potential impact.</a:t>
            </a:r>
          </a:p>
        </p:txBody>
      </p:sp>
    </p:spTree>
    <p:extLst>
      <p:ext uri="{BB962C8B-B14F-4D97-AF65-F5344CB8AC3E}">
        <p14:creationId xmlns:p14="http://schemas.microsoft.com/office/powerpoint/2010/main" val="9871315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2B357-1E13-FB21-8F74-66FBF4A4E8F4}"/>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2595B072-9395-6515-53C5-6C0B08D84844}"/>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37E611B5-FBF8-248A-C382-4BFB80005AF1}"/>
              </a:ext>
            </a:extLst>
          </p:cNvPr>
          <p:cNvSpPr txBox="1">
            <a:spLocks noGrp="1"/>
          </p:cNvSpPr>
          <p:nvPr>
            <p:ph type="title"/>
          </p:nvPr>
        </p:nvSpPr>
        <p:spPr>
          <a:xfrm>
            <a:off x="598881"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Prioritizing risks</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15A4C711-5F50-4BA4-1C98-CAC62D6D4657}"/>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B72539C1-A3B8-B03A-6882-BE85388750D6}"/>
              </a:ext>
            </a:extLst>
          </p:cNvPr>
          <p:cNvSpPr>
            <a:spLocks noGrp="1"/>
          </p:cNvSpPr>
          <p:nvPr>
            <p:ph type="sldNum" sz="quarter" idx="12"/>
          </p:nvPr>
        </p:nvSpPr>
        <p:spPr/>
        <p:txBody>
          <a:bodyPr/>
          <a:lstStyle/>
          <a:p>
            <a:fld id="{D99624C5-FDF6-4954-B8C3-64918F306FAA}" type="slidenum">
              <a:rPr lang="en-US" smtClean="0"/>
              <a:t>15</a:t>
            </a:fld>
            <a:endParaRPr lang="en-US" dirty="0"/>
          </a:p>
        </p:txBody>
      </p:sp>
      <p:sp>
        <p:nvSpPr>
          <p:cNvPr id="5" name="TextBox 4">
            <a:extLst>
              <a:ext uri="{FF2B5EF4-FFF2-40B4-BE49-F238E27FC236}">
                <a16:creationId xmlns:a16="http://schemas.microsoft.com/office/drawing/2014/main" id="{ECFF9E8E-9038-B539-6BD0-32C399636989}"/>
              </a:ext>
            </a:extLst>
          </p:cNvPr>
          <p:cNvSpPr txBox="1"/>
          <p:nvPr/>
        </p:nvSpPr>
        <p:spPr>
          <a:xfrm>
            <a:off x="5073445" y="1074509"/>
            <a:ext cx="6198352" cy="5324535"/>
          </a:xfrm>
          <a:prstGeom prst="rect">
            <a:avLst/>
          </a:prstGeom>
          <a:noFill/>
        </p:spPr>
        <p:txBody>
          <a:bodyPr wrap="square">
            <a:spAutoFit/>
          </a:bodyPr>
          <a:lstStyle/>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Objective</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Determine which risks to address first. </a:t>
            </a:r>
          </a:p>
          <a:p>
            <a:endPar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Instructions</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endPar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Prioritization Criteria</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Focus on threats with high likelihood and high impact.</a:t>
            </a:r>
          </a:p>
          <a:p>
            <a:endPar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Example</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L="742950" lvl="1" indent="-285750">
              <a:buFont typeface="Arial" panose="020B0604020202020204" pitchFamily="34" charset="0"/>
              <a:buChar char="•"/>
            </a:pP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High Priority: SQL injection, XSS, insecure password storage.</a:t>
            </a:r>
          </a:p>
          <a:p>
            <a:pPr marL="742950" lvl="1" indent="-285750">
              <a:buFont typeface="Arial" panose="020B0604020202020204" pitchFamily="34" charset="0"/>
              <a:buChar char="•"/>
            </a:pP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Medium Priority: Lack of rate limiting.</a:t>
            </a:r>
          </a:p>
          <a:p>
            <a:pPr marL="742950" lvl="1" indent="-285750">
              <a:buFont typeface="Arial" panose="020B0604020202020204" pitchFamily="34" charset="0"/>
              <a:buChar char="•"/>
            </a:pP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Low Priority: Minor UI issues.</a:t>
            </a:r>
          </a:p>
          <a:p>
            <a:pPr lvl="1"/>
            <a:endPar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sz="2000" b="1" dirty="0">
                <a:latin typeface="Nirmala UI Semilight" panose="020B0402040204020203" pitchFamily="34" charset="0"/>
                <a:ea typeface="Nirmala UI Semilight" panose="020B0402040204020203" pitchFamily="34" charset="0"/>
                <a:cs typeface="Nirmala UI Semilight" panose="020B0402040204020203" pitchFamily="34" charset="0"/>
              </a:rPr>
              <a:t>Why It Matters</a:t>
            </a:r>
            <a:r>
              <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rPr>
              <a:t>: Prioritization ensures that critical security issues are addressed with the available resources.</a:t>
            </a:r>
          </a:p>
          <a:p>
            <a:pPr>
              <a:buFont typeface="Arial" panose="020B0604020202020204" pitchFamily="34" charset="0"/>
              <a:buNone/>
            </a:pPr>
            <a:endParaRPr lang="en-US" sz="2000" dirty="0">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pic>
        <p:nvPicPr>
          <p:cNvPr id="3" name="Picture 2">
            <a:extLst>
              <a:ext uri="{FF2B5EF4-FFF2-40B4-BE49-F238E27FC236}">
                <a16:creationId xmlns:a16="http://schemas.microsoft.com/office/drawing/2014/main" id="{7AD82030-A2B7-857D-AD90-72B33A9FD3FE}"/>
              </a:ext>
            </a:extLst>
          </p:cNvPr>
          <p:cNvPicPr>
            <a:picLocks noChangeAspect="1"/>
          </p:cNvPicPr>
          <p:nvPr/>
        </p:nvPicPr>
        <p:blipFill>
          <a:blip r:embed="rId3"/>
          <a:srcRect l="37762"/>
          <a:stretch/>
        </p:blipFill>
        <p:spPr>
          <a:xfrm>
            <a:off x="335560" y="1293212"/>
            <a:ext cx="4572000" cy="4116987"/>
          </a:xfrm>
          <a:prstGeom prst="rect">
            <a:avLst/>
          </a:prstGeom>
        </p:spPr>
      </p:pic>
    </p:spTree>
    <p:extLst>
      <p:ext uri="{BB962C8B-B14F-4D97-AF65-F5344CB8AC3E}">
        <p14:creationId xmlns:p14="http://schemas.microsoft.com/office/powerpoint/2010/main" val="1436880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81164-4240-B9EE-BCC4-CD95F7EE0C67}"/>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F161ED65-ACC5-6775-830E-AE412C5DEFF1}"/>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C75C6199-A0DA-179E-5E8F-D0B7FA26F05C}"/>
              </a:ext>
            </a:extLst>
          </p:cNvPr>
          <p:cNvSpPr txBox="1">
            <a:spLocks noGrp="1"/>
          </p:cNvSpPr>
          <p:nvPr>
            <p:ph type="title"/>
          </p:nvPr>
        </p:nvSpPr>
        <p:spPr>
          <a:xfrm>
            <a:off x="598881"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Create actionable security plans</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54AD65D4-589A-E096-0F11-638EAFD17580}"/>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CDD225CA-A382-1221-960D-A30DA8227C87}"/>
              </a:ext>
            </a:extLst>
          </p:cNvPr>
          <p:cNvSpPr>
            <a:spLocks noGrp="1"/>
          </p:cNvSpPr>
          <p:nvPr>
            <p:ph type="sldNum" sz="quarter" idx="12"/>
          </p:nvPr>
        </p:nvSpPr>
        <p:spPr/>
        <p:txBody>
          <a:bodyPr/>
          <a:lstStyle/>
          <a:p>
            <a:fld id="{D99624C5-FDF6-4954-B8C3-64918F306FAA}" type="slidenum">
              <a:rPr lang="en-US" smtClean="0"/>
              <a:t>16</a:t>
            </a:fld>
            <a:endParaRPr lang="en-US" dirty="0"/>
          </a:p>
        </p:txBody>
      </p:sp>
      <p:sp>
        <p:nvSpPr>
          <p:cNvPr id="5" name="TextBox 4">
            <a:extLst>
              <a:ext uri="{FF2B5EF4-FFF2-40B4-BE49-F238E27FC236}">
                <a16:creationId xmlns:a16="http://schemas.microsoft.com/office/drawing/2014/main" id="{002F99A7-8B0C-173C-C732-58D44385AA45}"/>
              </a:ext>
            </a:extLst>
          </p:cNvPr>
          <p:cNvSpPr txBox="1"/>
          <p:nvPr/>
        </p:nvSpPr>
        <p:spPr>
          <a:xfrm>
            <a:off x="598880" y="853287"/>
            <a:ext cx="6303365" cy="4524315"/>
          </a:xfrm>
          <a:prstGeom prst="rect">
            <a:avLst/>
          </a:prstGeom>
          <a:noFill/>
        </p:spPr>
        <p:txBody>
          <a:bodyPr wrap="square">
            <a:spAutoFit/>
          </a:bodyPr>
          <a:lstStyle/>
          <a:p>
            <a:pPr>
              <a:buFont typeface="Arial" panose="020B0604020202020204" pitchFamily="34" charset="0"/>
              <a:buNone/>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Objective</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Develop plans to mitigate prioritized risks. </a:t>
            </a:r>
          </a:p>
          <a:p>
            <a:pPr>
              <a:buFont typeface="Arial" panose="020B0604020202020204" pitchFamily="34" charset="0"/>
              <a:buNone/>
            </a:pPr>
            <a:endParaRPr lang="en-US"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a:buFont typeface="Arial" panose="020B0604020202020204" pitchFamily="34" charset="0"/>
              <a:buNone/>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Instructions</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a:t>
            </a:r>
          </a:p>
          <a:p>
            <a:pPr>
              <a:buFont typeface="Arial" panose="020B0604020202020204" pitchFamily="34" charset="0"/>
              <a:buNone/>
            </a:pPr>
            <a:endParaRPr lang="en-US"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a:buFont typeface="Arial" panose="020B0604020202020204" pitchFamily="34" charset="0"/>
              <a:buNone/>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For Each High-Priority Risk</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L="742950" lvl="1" indent="-285750">
              <a:buFont typeface="Arial" panose="020B0604020202020204" pitchFamily="34" charset="0"/>
              <a:buChar char="•"/>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SQL Injection</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Implement parameterized queries or ORM.</a:t>
            </a:r>
          </a:p>
          <a:p>
            <a:pPr marL="742950" lvl="1" indent="-285750">
              <a:buFont typeface="Arial" panose="020B0604020202020204" pitchFamily="34" charset="0"/>
              <a:buChar char="•"/>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XSS</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Sanitize user inputs and use Content Security Policy (CSP).</a:t>
            </a:r>
          </a:p>
          <a:p>
            <a:pPr marL="742950" lvl="1" indent="-285750">
              <a:buFont typeface="Arial" panose="020B0604020202020204" pitchFamily="34" charset="0"/>
              <a:buChar char="•"/>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Insecure Password Storage</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Use hashing with salt (e.g., </a:t>
            </a:r>
            <a:r>
              <a:rPr lang="en-US" dirty="0" err="1">
                <a:latin typeface="Nirmala UI Semilight" panose="020B0402040204020203" pitchFamily="34" charset="0"/>
                <a:ea typeface="Nirmala UI Semilight" panose="020B0402040204020203" pitchFamily="34" charset="0"/>
                <a:cs typeface="Nirmala UI Semilight" panose="020B0402040204020203" pitchFamily="34" charset="0"/>
              </a:rPr>
              <a:t>bcrypt</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a:t>
            </a:r>
          </a:p>
          <a:p>
            <a:pPr marL="742950" lvl="1" indent="-285750">
              <a:buFont typeface="Arial" panose="020B0604020202020204" pitchFamily="34" charset="0"/>
              <a:buChar char="•"/>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lvl="1"/>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Why It Matters</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Actionable plans ensure that security is embedded into the development process, not bolted on later.</a:t>
            </a:r>
          </a:p>
          <a:p>
            <a:pPr>
              <a:buFont typeface="Arial" panose="020B0604020202020204" pitchFamily="34" charset="0"/>
              <a:buNone/>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pic>
        <p:nvPicPr>
          <p:cNvPr id="3" name="Picture 2">
            <a:extLst>
              <a:ext uri="{FF2B5EF4-FFF2-40B4-BE49-F238E27FC236}">
                <a16:creationId xmlns:a16="http://schemas.microsoft.com/office/drawing/2014/main" id="{4EA4570A-14FC-FEAF-D238-3B82EC0A6A03}"/>
              </a:ext>
            </a:extLst>
          </p:cNvPr>
          <p:cNvPicPr>
            <a:picLocks noChangeAspect="1"/>
          </p:cNvPicPr>
          <p:nvPr/>
        </p:nvPicPr>
        <p:blipFill>
          <a:blip r:embed="rId3"/>
          <a:srcRect l="44254"/>
          <a:stretch/>
        </p:blipFill>
        <p:spPr>
          <a:xfrm>
            <a:off x="7279731" y="740611"/>
            <a:ext cx="4567253" cy="5462016"/>
          </a:xfrm>
          <a:prstGeom prst="rect">
            <a:avLst/>
          </a:prstGeom>
        </p:spPr>
      </p:pic>
    </p:spTree>
    <p:extLst>
      <p:ext uri="{BB962C8B-B14F-4D97-AF65-F5344CB8AC3E}">
        <p14:creationId xmlns:p14="http://schemas.microsoft.com/office/powerpoint/2010/main" val="2564968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798F20-E30D-FB48-C161-CD2E9F70F096}"/>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BE99866A-BCC1-5AE7-458D-41E8F3C0D156}"/>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07BE6563-8543-3EFD-D6E8-41ED671A0D4F}"/>
              </a:ext>
            </a:extLst>
          </p:cNvPr>
          <p:cNvSpPr txBox="1">
            <a:spLocks noGrp="1"/>
          </p:cNvSpPr>
          <p:nvPr>
            <p:ph type="title"/>
          </p:nvPr>
        </p:nvSpPr>
        <p:spPr>
          <a:xfrm>
            <a:off x="598881"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Integrate security into </a:t>
            </a:r>
            <a:r>
              <a:rPr lang="en-US" spc="-5" dirty="0" err="1">
                <a:latin typeface="Leelawadee UI" panose="020B0502040204020203" pitchFamily="34" charset="-34"/>
                <a:cs typeface="Leelawadee UI" panose="020B0502040204020203" pitchFamily="34" charset="-34"/>
              </a:rPr>
              <a:t>devsecops</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A1B2236E-49B9-0907-64CE-3B82B3B1F7EC}"/>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D3EB8FB8-6C05-9260-5377-564393913E07}"/>
              </a:ext>
            </a:extLst>
          </p:cNvPr>
          <p:cNvSpPr>
            <a:spLocks noGrp="1"/>
          </p:cNvSpPr>
          <p:nvPr>
            <p:ph type="sldNum" sz="quarter" idx="12"/>
          </p:nvPr>
        </p:nvSpPr>
        <p:spPr/>
        <p:txBody>
          <a:bodyPr/>
          <a:lstStyle/>
          <a:p>
            <a:fld id="{D99624C5-FDF6-4954-B8C3-64918F306FAA}" type="slidenum">
              <a:rPr lang="en-US" smtClean="0"/>
              <a:t>17</a:t>
            </a:fld>
            <a:endParaRPr lang="en-US" dirty="0"/>
          </a:p>
        </p:txBody>
      </p:sp>
      <p:sp>
        <p:nvSpPr>
          <p:cNvPr id="5" name="TextBox 4">
            <a:extLst>
              <a:ext uri="{FF2B5EF4-FFF2-40B4-BE49-F238E27FC236}">
                <a16:creationId xmlns:a16="http://schemas.microsoft.com/office/drawing/2014/main" id="{68142EFF-9B5E-33E2-80B4-D2F0C8FC2E77}"/>
              </a:ext>
            </a:extLst>
          </p:cNvPr>
          <p:cNvSpPr txBox="1"/>
          <p:nvPr/>
        </p:nvSpPr>
        <p:spPr>
          <a:xfrm>
            <a:off x="6465761" y="1314937"/>
            <a:ext cx="5381223" cy="4801314"/>
          </a:xfrm>
          <a:prstGeom prst="rect">
            <a:avLst/>
          </a:prstGeom>
          <a:noFill/>
        </p:spPr>
        <p:txBody>
          <a:bodyPr wrap="square">
            <a:spAutoFit/>
          </a:bodyPr>
          <a:lstStyle/>
          <a:p>
            <a:pPr>
              <a:buNone/>
            </a:pPr>
            <a:r>
              <a:rPr lang="en-CA" b="1" dirty="0">
                <a:latin typeface="Nirmala UI Semilight" panose="020B0402040204020203" pitchFamily="34" charset="0"/>
                <a:ea typeface="Nirmala UI Semilight" panose="020B0402040204020203" pitchFamily="34" charset="0"/>
                <a:cs typeface="Nirmala UI Semilight" panose="020B0402040204020203" pitchFamily="34" charset="0"/>
              </a:rPr>
              <a:t>Static Code Analysis</a:t>
            </a:r>
            <a:endParaRPr lang="en-CA"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Integrate tools like </a:t>
            </a:r>
            <a:r>
              <a:rPr lang="en-CA" b="1" dirty="0">
                <a:latin typeface="Nirmala UI Semilight" panose="020B0402040204020203" pitchFamily="34" charset="0"/>
                <a:ea typeface="Nirmala UI Semilight" panose="020B0402040204020203" pitchFamily="34" charset="0"/>
                <a:cs typeface="Nirmala UI Semilight" panose="020B0402040204020203" pitchFamily="34" charset="0"/>
              </a:rPr>
              <a:t>SonarQube</a:t>
            </a: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 or </a:t>
            </a:r>
            <a:r>
              <a:rPr lang="en-CA" b="1" dirty="0">
                <a:latin typeface="Nirmala UI Semilight" panose="020B0402040204020203" pitchFamily="34" charset="0"/>
                <a:ea typeface="Nirmala UI Semilight" panose="020B0402040204020203" pitchFamily="34" charset="0"/>
                <a:cs typeface="Nirmala UI Semilight" panose="020B0402040204020203" pitchFamily="34" charset="0"/>
              </a:rPr>
              <a:t>Bandit</a:t>
            </a: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 in CI/CD pipelines</a:t>
            </a:r>
          </a:p>
          <a:p>
            <a:pPr marL="285750" indent="-285750">
              <a:buFont typeface="Wingdings" panose="05000000000000000000" pitchFamily="2" charset="2"/>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Detect code vulnerabilities early in the development process</a:t>
            </a:r>
          </a:p>
          <a:p>
            <a:pPr>
              <a:buNone/>
            </a:pPr>
            <a:r>
              <a:rPr lang="en-CA" b="1" dirty="0">
                <a:latin typeface="Nirmala UI Semilight" panose="020B0402040204020203" pitchFamily="34" charset="0"/>
                <a:ea typeface="Nirmala UI Semilight" panose="020B0402040204020203" pitchFamily="34" charset="0"/>
                <a:cs typeface="Nirmala UI Semilight" panose="020B0402040204020203" pitchFamily="34" charset="0"/>
              </a:rPr>
              <a:t>Dynamic Security Testing</a:t>
            </a:r>
            <a:endParaRPr lang="en-CA"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Use </a:t>
            </a:r>
            <a:r>
              <a:rPr lang="en-CA" b="1" dirty="0">
                <a:latin typeface="Nirmala UI Semilight" panose="020B0402040204020203" pitchFamily="34" charset="0"/>
                <a:ea typeface="Nirmala UI Semilight" panose="020B0402040204020203" pitchFamily="34" charset="0"/>
                <a:cs typeface="Nirmala UI Semilight" panose="020B0402040204020203" pitchFamily="34" charset="0"/>
              </a:rPr>
              <a:t>OWASP ZAP</a:t>
            </a: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 for automated scans during staging</a:t>
            </a:r>
          </a:p>
          <a:p>
            <a:pPr marL="285750" indent="-285750">
              <a:buFont typeface="Wingdings" panose="05000000000000000000" pitchFamily="2" charset="2"/>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Identify runtime vulnerabilities before production</a:t>
            </a:r>
          </a:p>
          <a:p>
            <a:pPr>
              <a:buNone/>
            </a:pPr>
            <a:r>
              <a:rPr lang="en-CA" b="1" dirty="0">
                <a:latin typeface="Nirmala UI Semilight" panose="020B0402040204020203" pitchFamily="34" charset="0"/>
                <a:ea typeface="Nirmala UI Semilight" panose="020B0402040204020203" pitchFamily="34" charset="0"/>
                <a:cs typeface="Nirmala UI Semilight" panose="020B0402040204020203" pitchFamily="34" charset="0"/>
              </a:rPr>
              <a:t>Dependency Scanning</a:t>
            </a:r>
            <a:endParaRPr lang="en-CA"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Implement tools like </a:t>
            </a:r>
            <a:r>
              <a:rPr lang="en-CA" b="1" dirty="0" err="1">
                <a:latin typeface="Nirmala UI Semilight" panose="020B0402040204020203" pitchFamily="34" charset="0"/>
                <a:ea typeface="Nirmala UI Semilight" panose="020B0402040204020203" pitchFamily="34" charset="0"/>
                <a:cs typeface="Nirmala UI Semilight" panose="020B0402040204020203" pitchFamily="34" charset="0"/>
              </a:rPr>
              <a:t>Dependabot</a:t>
            </a: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 or </a:t>
            </a:r>
            <a:r>
              <a:rPr lang="en-CA" b="1" dirty="0" err="1">
                <a:latin typeface="Nirmala UI Semilight" panose="020B0402040204020203" pitchFamily="34" charset="0"/>
                <a:ea typeface="Nirmala UI Semilight" panose="020B0402040204020203" pitchFamily="34" charset="0"/>
                <a:cs typeface="Nirmala UI Semilight" panose="020B0402040204020203" pitchFamily="34" charset="0"/>
              </a:rPr>
              <a:t>Snyk</a:t>
            </a:r>
            <a:endParaRPr lang="en-CA"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Monitor third-party libraries for known vulnerabilities</a:t>
            </a:r>
          </a:p>
          <a:p>
            <a:pPr>
              <a:buNone/>
            </a:pPr>
            <a:r>
              <a:rPr lang="en-CA" b="1" dirty="0">
                <a:latin typeface="Nirmala UI Semilight" panose="020B0402040204020203" pitchFamily="34" charset="0"/>
                <a:ea typeface="Nirmala UI Semilight" panose="020B0402040204020203" pitchFamily="34" charset="0"/>
                <a:cs typeface="Nirmala UI Semilight" panose="020B0402040204020203" pitchFamily="34" charset="0"/>
              </a:rPr>
              <a:t>Documentation</a:t>
            </a:r>
            <a:endParaRPr lang="en-CA"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Develop and maintain a </a:t>
            </a:r>
            <a:r>
              <a:rPr lang="en-CA" b="1" dirty="0">
                <a:latin typeface="Nirmala UI Semilight" panose="020B0402040204020203" pitchFamily="34" charset="0"/>
                <a:ea typeface="Nirmala UI Semilight" panose="020B0402040204020203" pitchFamily="34" charset="0"/>
                <a:cs typeface="Nirmala UI Semilight" panose="020B0402040204020203" pitchFamily="34" charset="0"/>
              </a:rPr>
              <a:t>Security Playbook</a:t>
            </a:r>
            <a:endParaRPr lang="en-CA"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Define mitigations, tools, and team responsibilities</a:t>
            </a:r>
          </a:p>
        </p:txBody>
      </p:sp>
      <p:grpSp>
        <p:nvGrpSpPr>
          <p:cNvPr id="38" name="Group 37">
            <a:extLst>
              <a:ext uri="{FF2B5EF4-FFF2-40B4-BE49-F238E27FC236}">
                <a16:creationId xmlns:a16="http://schemas.microsoft.com/office/drawing/2014/main" id="{CFB90509-4D62-E63D-1F16-1237DB82E9D8}"/>
              </a:ext>
            </a:extLst>
          </p:cNvPr>
          <p:cNvGrpSpPr/>
          <p:nvPr/>
        </p:nvGrpSpPr>
        <p:grpSpPr>
          <a:xfrm>
            <a:off x="538205" y="1737845"/>
            <a:ext cx="5460435" cy="3419891"/>
            <a:chOff x="3368082" y="1688306"/>
            <a:chExt cx="5460435" cy="3419891"/>
          </a:xfrm>
        </p:grpSpPr>
        <p:grpSp>
          <p:nvGrpSpPr>
            <p:cNvPr id="2" name="Group 1">
              <a:extLst>
                <a:ext uri="{FF2B5EF4-FFF2-40B4-BE49-F238E27FC236}">
                  <a16:creationId xmlns:a16="http://schemas.microsoft.com/office/drawing/2014/main" id="{0D841A4D-8BB0-62EB-325D-5F2AFF78BFFA}"/>
                </a:ext>
              </a:extLst>
            </p:cNvPr>
            <p:cNvGrpSpPr/>
            <p:nvPr/>
          </p:nvGrpSpPr>
          <p:grpSpPr>
            <a:xfrm>
              <a:off x="3618110" y="2913497"/>
              <a:ext cx="1496529" cy="1397716"/>
              <a:chOff x="1246670" y="2387241"/>
              <a:chExt cx="1496529" cy="1397716"/>
            </a:xfrm>
          </p:grpSpPr>
          <p:sp>
            <p:nvSpPr>
              <p:cNvPr id="34" name="Rounded Rectangle 1">
                <a:extLst>
                  <a:ext uri="{FF2B5EF4-FFF2-40B4-BE49-F238E27FC236}">
                    <a16:creationId xmlns:a16="http://schemas.microsoft.com/office/drawing/2014/main" id="{69A14D27-9BED-99F2-7A83-97C241CB09BB}"/>
                  </a:ext>
                </a:extLst>
              </p:cNvPr>
              <p:cNvSpPr/>
              <p:nvPr/>
            </p:nvSpPr>
            <p:spPr>
              <a:xfrm>
                <a:off x="1828799" y="2628899"/>
                <a:ext cx="914400" cy="914400"/>
              </a:xfrm>
              <a:custGeom>
                <a:avLst/>
                <a:gdLst/>
                <a:ahLst/>
                <a:cxnLst/>
                <a:rect l="0" t="0" r="0" b="0"/>
                <a:pathLst>
                  <a:path w="914400" h="914400">
                    <a:moveTo>
                      <a:pt x="0" y="0"/>
                    </a:moveTo>
                    <a:lnTo>
                      <a:pt x="876300" y="0"/>
                    </a:lnTo>
                    <a:cubicBezTo>
                      <a:pt x="897341" y="0"/>
                      <a:pt x="914400" y="17058"/>
                      <a:pt x="914400" y="38100"/>
                    </a:cubicBezTo>
                    <a:lnTo>
                      <a:pt x="914400" y="876300"/>
                    </a:lnTo>
                    <a:cubicBezTo>
                      <a:pt x="914400" y="897341"/>
                      <a:pt x="897341" y="914400"/>
                      <a:pt x="876300" y="914400"/>
                    </a:cubicBezTo>
                    <a:lnTo>
                      <a:pt x="0" y="914400"/>
                    </a:lnTo>
                    <a:close/>
                  </a:path>
                </a:pathLst>
              </a:custGeom>
              <a:solidFill>
                <a:srgbClr val="92BD39"/>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35" name="Rounded Rectangle 2">
                <a:extLst>
                  <a:ext uri="{FF2B5EF4-FFF2-40B4-BE49-F238E27FC236}">
                    <a16:creationId xmlns:a16="http://schemas.microsoft.com/office/drawing/2014/main" id="{7DF549D0-139F-5CBD-4BB7-9C42BEB6F813}"/>
                  </a:ext>
                </a:extLst>
              </p:cNvPr>
              <p:cNvSpPr/>
              <p:nvPr/>
            </p:nvSpPr>
            <p:spPr>
              <a:xfrm>
                <a:off x="1246670" y="2387241"/>
                <a:ext cx="591653" cy="1397716"/>
              </a:xfrm>
              <a:custGeom>
                <a:avLst/>
                <a:gdLst/>
                <a:ahLst/>
                <a:cxnLst/>
                <a:rect l="0" t="0" r="0" b="0"/>
                <a:pathLst>
                  <a:path w="591653" h="1397716">
                    <a:moveTo>
                      <a:pt x="11646" y="723133"/>
                    </a:moveTo>
                    <a:cubicBezTo>
                      <a:pt x="0" y="709044"/>
                      <a:pt x="0" y="688670"/>
                      <a:pt x="11646" y="674583"/>
                    </a:cubicBezTo>
                    <a:lnTo>
                      <a:pt x="557921" y="13761"/>
                    </a:lnTo>
                    <a:cubicBezTo>
                      <a:pt x="569297" y="0"/>
                      <a:pt x="591653" y="8044"/>
                      <a:pt x="591653" y="25899"/>
                    </a:cubicBezTo>
                    <a:lnTo>
                      <a:pt x="591653" y="1371817"/>
                    </a:lnTo>
                    <a:cubicBezTo>
                      <a:pt x="591653" y="1389671"/>
                      <a:pt x="569297" y="1397716"/>
                      <a:pt x="557921" y="1383954"/>
                    </a:cubicBezTo>
                    <a:close/>
                  </a:path>
                </a:pathLst>
              </a:custGeom>
              <a:solidFill>
                <a:srgbClr val="92BD39"/>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36" name="Rounded Rectangle 3">
                <a:extLst>
                  <a:ext uri="{FF2B5EF4-FFF2-40B4-BE49-F238E27FC236}">
                    <a16:creationId xmlns:a16="http://schemas.microsoft.com/office/drawing/2014/main" id="{3E09A628-F442-B6F1-2CCF-0FF21794C12C}"/>
                  </a:ext>
                </a:extLst>
              </p:cNvPr>
              <p:cNvSpPr/>
              <p:nvPr/>
            </p:nvSpPr>
            <p:spPr>
              <a:xfrm>
                <a:off x="1828799" y="2628899"/>
                <a:ext cx="914400" cy="914400"/>
              </a:xfrm>
              <a:custGeom>
                <a:avLst/>
                <a:gdLst/>
                <a:ahLst/>
                <a:cxnLst/>
                <a:rect l="0" t="0" r="0" b="0"/>
                <a:pathLst>
                  <a:path w="914400" h="914400">
                    <a:moveTo>
                      <a:pt x="0" y="0"/>
                    </a:moveTo>
                    <a:lnTo>
                      <a:pt x="876300" y="0"/>
                    </a:lnTo>
                    <a:cubicBezTo>
                      <a:pt x="897341" y="0"/>
                      <a:pt x="914400" y="17058"/>
                      <a:pt x="914400" y="38100"/>
                    </a:cubicBezTo>
                    <a:lnTo>
                      <a:pt x="914400" y="876300"/>
                    </a:lnTo>
                    <a:cubicBezTo>
                      <a:pt x="914400" y="897341"/>
                      <a:pt x="897341" y="914400"/>
                      <a:pt x="876300" y="914400"/>
                    </a:cubicBezTo>
                    <a:lnTo>
                      <a:pt x="0" y="914400"/>
                    </a:lnTo>
                    <a:close/>
                  </a:path>
                </a:pathLst>
              </a:custGeom>
              <a:noFill/>
              <a:ln w="14287">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37" name="Rounded Rectangle 4">
                <a:extLst>
                  <a:ext uri="{FF2B5EF4-FFF2-40B4-BE49-F238E27FC236}">
                    <a16:creationId xmlns:a16="http://schemas.microsoft.com/office/drawing/2014/main" id="{8C68EE60-9CB2-39D0-83DD-E061D63F4794}"/>
                  </a:ext>
                </a:extLst>
              </p:cNvPr>
              <p:cNvSpPr/>
              <p:nvPr/>
            </p:nvSpPr>
            <p:spPr>
              <a:xfrm>
                <a:off x="1246670" y="2387241"/>
                <a:ext cx="591653" cy="1397716"/>
              </a:xfrm>
              <a:custGeom>
                <a:avLst/>
                <a:gdLst/>
                <a:ahLst/>
                <a:cxnLst/>
                <a:rect l="0" t="0" r="0" b="0"/>
                <a:pathLst>
                  <a:path w="591653" h="1397716">
                    <a:moveTo>
                      <a:pt x="591653" y="1156057"/>
                    </a:moveTo>
                    <a:lnTo>
                      <a:pt x="591653" y="1371817"/>
                    </a:lnTo>
                    <a:cubicBezTo>
                      <a:pt x="591653" y="1389671"/>
                      <a:pt x="569297" y="1397716"/>
                      <a:pt x="557921" y="1383954"/>
                    </a:cubicBezTo>
                    <a:lnTo>
                      <a:pt x="11646" y="723133"/>
                    </a:lnTo>
                    <a:cubicBezTo>
                      <a:pt x="0" y="709044"/>
                      <a:pt x="0" y="688670"/>
                      <a:pt x="11646" y="674583"/>
                    </a:cubicBezTo>
                    <a:lnTo>
                      <a:pt x="557921" y="13761"/>
                    </a:lnTo>
                    <a:cubicBezTo>
                      <a:pt x="569297" y="0"/>
                      <a:pt x="591653" y="8044"/>
                      <a:pt x="591653" y="25899"/>
                    </a:cubicBezTo>
                    <a:lnTo>
                      <a:pt x="591653" y="241657"/>
                    </a:lnTo>
                  </a:path>
                </a:pathLst>
              </a:custGeom>
              <a:noFill/>
              <a:ln w="14287">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grpSp>
        <p:grpSp>
          <p:nvGrpSpPr>
            <p:cNvPr id="4" name="Group 3">
              <a:extLst>
                <a:ext uri="{FF2B5EF4-FFF2-40B4-BE49-F238E27FC236}">
                  <a16:creationId xmlns:a16="http://schemas.microsoft.com/office/drawing/2014/main" id="{301481E1-6AC9-D50A-5D8D-203E5EBFB4BA}"/>
                </a:ext>
              </a:extLst>
            </p:cNvPr>
            <p:cNvGrpSpPr/>
            <p:nvPr/>
          </p:nvGrpSpPr>
          <p:grpSpPr>
            <a:xfrm>
              <a:off x="5114640" y="3155156"/>
              <a:ext cx="914400" cy="914400"/>
              <a:chOff x="2743200" y="2628900"/>
              <a:chExt cx="914400" cy="914400"/>
            </a:xfrm>
          </p:grpSpPr>
          <p:sp>
            <p:nvSpPr>
              <p:cNvPr id="32" name="Rounded Rectangle 6">
                <a:extLst>
                  <a:ext uri="{FF2B5EF4-FFF2-40B4-BE49-F238E27FC236}">
                    <a16:creationId xmlns:a16="http://schemas.microsoft.com/office/drawing/2014/main" id="{492C3DB6-D526-E03D-3F85-810209D19244}"/>
                  </a:ext>
                </a:extLst>
              </p:cNvPr>
              <p:cNvSpPr/>
              <p:nvPr/>
            </p:nvSpPr>
            <p:spPr>
              <a:xfrm>
                <a:off x="2743200" y="2628900"/>
                <a:ext cx="914400" cy="914400"/>
              </a:xfrm>
              <a:custGeom>
                <a:avLst/>
                <a:gdLst/>
                <a:ahLst/>
                <a:cxnLst/>
                <a:rect l="0" t="0" r="0" b="0"/>
                <a:pathLst>
                  <a:path w="914400" h="914400">
                    <a:moveTo>
                      <a:pt x="0" y="38100"/>
                    </a:moveTo>
                    <a:cubicBezTo>
                      <a:pt x="0" y="17058"/>
                      <a:pt x="17058" y="0"/>
                      <a:pt x="38100" y="0"/>
                    </a:cubicBezTo>
                    <a:lnTo>
                      <a:pt x="876300" y="0"/>
                    </a:lnTo>
                    <a:cubicBezTo>
                      <a:pt x="897341" y="0"/>
                      <a:pt x="914400" y="17058"/>
                      <a:pt x="914400" y="38100"/>
                    </a:cubicBezTo>
                    <a:lnTo>
                      <a:pt x="914400" y="876300"/>
                    </a:lnTo>
                    <a:cubicBezTo>
                      <a:pt x="914400" y="897341"/>
                      <a:pt x="897341" y="914400"/>
                      <a:pt x="876300" y="914400"/>
                    </a:cubicBezTo>
                    <a:lnTo>
                      <a:pt x="38100" y="914400"/>
                    </a:lnTo>
                    <a:cubicBezTo>
                      <a:pt x="17058" y="914400"/>
                      <a:pt x="0" y="897341"/>
                      <a:pt x="0" y="876300"/>
                    </a:cubicBezTo>
                    <a:close/>
                  </a:path>
                </a:pathLst>
              </a:custGeom>
              <a:solidFill>
                <a:srgbClr val="1EABDA"/>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33" name="Rounded Rectangle 7">
                <a:extLst>
                  <a:ext uri="{FF2B5EF4-FFF2-40B4-BE49-F238E27FC236}">
                    <a16:creationId xmlns:a16="http://schemas.microsoft.com/office/drawing/2014/main" id="{37004074-EB6A-64FC-3E86-6AE0BA541D48}"/>
                  </a:ext>
                </a:extLst>
              </p:cNvPr>
              <p:cNvSpPr/>
              <p:nvPr/>
            </p:nvSpPr>
            <p:spPr>
              <a:xfrm>
                <a:off x="2743200" y="2628900"/>
                <a:ext cx="914400" cy="914400"/>
              </a:xfrm>
              <a:custGeom>
                <a:avLst/>
                <a:gdLst/>
                <a:ahLst/>
                <a:cxnLst/>
                <a:rect l="0" t="0" r="0" b="0"/>
                <a:pathLst>
                  <a:path w="914400" h="914400">
                    <a:moveTo>
                      <a:pt x="0" y="38100"/>
                    </a:moveTo>
                    <a:cubicBezTo>
                      <a:pt x="0" y="17058"/>
                      <a:pt x="17058" y="0"/>
                      <a:pt x="38100" y="0"/>
                    </a:cubicBezTo>
                    <a:lnTo>
                      <a:pt x="876300" y="0"/>
                    </a:lnTo>
                    <a:cubicBezTo>
                      <a:pt x="897341" y="0"/>
                      <a:pt x="914400" y="17058"/>
                      <a:pt x="914400" y="38100"/>
                    </a:cubicBezTo>
                    <a:lnTo>
                      <a:pt x="914400" y="876300"/>
                    </a:lnTo>
                    <a:cubicBezTo>
                      <a:pt x="914400" y="897341"/>
                      <a:pt x="897341" y="914400"/>
                      <a:pt x="876300" y="914400"/>
                    </a:cubicBezTo>
                    <a:lnTo>
                      <a:pt x="38100" y="914400"/>
                    </a:lnTo>
                    <a:cubicBezTo>
                      <a:pt x="17058" y="914400"/>
                      <a:pt x="0" y="897341"/>
                      <a:pt x="0" y="876300"/>
                    </a:cubicBezTo>
                    <a:close/>
                  </a:path>
                </a:pathLst>
              </a:custGeom>
              <a:noFill/>
              <a:ln w="14287">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grpSp>
        <p:grpSp>
          <p:nvGrpSpPr>
            <p:cNvPr id="6" name="Group 5">
              <a:extLst>
                <a:ext uri="{FF2B5EF4-FFF2-40B4-BE49-F238E27FC236}">
                  <a16:creationId xmlns:a16="http://schemas.microsoft.com/office/drawing/2014/main" id="{A46D228D-F750-E0D9-DBE5-F33FAA188C43}"/>
                </a:ext>
              </a:extLst>
            </p:cNvPr>
            <p:cNvGrpSpPr/>
            <p:nvPr/>
          </p:nvGrpSpPr>
          <p:grpSpPr>
            <a:xfrm>
              <a:off x="6029040" y="3155156"/>
              <a:ext cx="914400" cy="914400"/>
              <a:chOff x="3657600" y="2628900"/>
              <a:chExt cx="914400" cy="914400"/>
            </a:xfrm>
          </p:grpSpPr>
          <p:sp>
            <p:nvSpPr>
              <p:cNvPr id="30" name="Rounded Rectangle 9">
                <a:extLst>
                  <a:ext uri="{FF2B5EF4-FFF2-40B4-BE49-F238E27FC236}">
                    <a16:creationId xmlns:a16="http://schemas.microsoft.com/office/drawing/2014/main" id="{C4F0AEA6-8C8F-2D47-7D39-713280971FEF}"/>
                  </a:ext>
                </a:extLst>
              </p:cNvPr>
              <p:cNvSpPr/>
              <p:nvPr/>
            </p:nvSpPr>
            <p:spPr>
              <a:xfrm>
                <a:off x="3657600" y="2628900"/>
                <a:ext cx="914400" cy="914400"/>
              </a:xfrm>
              <a:custGeom>
                <a:avLst/>
                <a:gdLst/>
                <a:ahLst/>
                <a:cxnLst/>
                <a:rect l="0" t="0" r="0" b="0"/>
                <a:pathLst>
                  <a:path w="914400" h="914400">
                    <a:moveTo>
                      <a:pt x="0" y="38100"/>
                    </a:moveTo>
                    <a:cubicBezTo>
                      <a:pt x="0" y="17058"/>
                      <a:pt x="17058" y="0"/>
                      <a:pt x="38100" y="0"/>
                    </a:cubicBezTo>
                    <a:lnTo>
                      <a:pt x="876300" y="0"/>
                    </a:lnTo>
                    <a:cubicBezTo>
                      <a:pt x="897341" y="0"/>
                      <a:pt x="914400" y="17058"/>
                      <a:pt x="914400" y="38100"/>
                    </a:cubicBezTo>
                    <a:lnTo>
                      <a:pt x="914400" y="876300"/>
                    </a:lnTo>
                    <a:cubicBezTo>
                      <a:pt x="914400" y="897341"/>
                      <a:pt x="897341" y="914400"/>
                      <a:pt x="876300" y="914400"/>
                    </a:cubicBezTo>
                    <a:lnTo>
                      <a:pt x="38100" y="914400"/>
                    </a:lnTo>
                    <a:cubicBezTo>
                      <a:pt x="17058" y="914400"/>
                      <a:pt x="0" y="897341"/>
                      <a:pt x="0" y="876300"/>
                    </a:cubicBezTo>
                    <a:close/>
                  </a:path>
                </a:pathLst>
              </a:custGeom>
              <a:solidFill>
                <a:srgbClr val="DE8431"/>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31" name="Rounded Rectangle 10">
                <a:extLst>
                  <a:ext uri="{FF2B5EF4-FFF2-40B4-BE49-F238E27FC236}">
                    <a16:creationId xmlns:a16="http://schemas.microsoft.com/office/drawing/2014/main" id="{4C6D83D1-0770-D932-A9D1-08A298816A4F}"/>
                  </a:ext>
                </a:extLst>
              </p:cNvPr>
              <p:cNvSpPr/>
              <p:nvPr/>
            </p:nvSpPr>
            <p:spPr>
              <a:xfrm>
                <a:off x="3657600" y="2628900"/>
                <a:ext cx="914400" cy="914400"/>
              </a:xfrm>
              <a:custGeom>
                <a:avLst/>
                <a:gdLst/>
                <a:ahLst/>
                <a:cxnLst/>
                <a:rect l="0" t="0" r="0" b="0"/>
                <a:pathLst>
                  <a:path w="914400" h="914400">
                    <a:moveTo>
                      <a:pt x="0" y="38100"/>
                    </a:moveTo>
                    <a:cubicBezTo>
                      <a:pt x="0" y="17058"/>
                      <a:pt x="17058" y="0"/>
                      <a:pt x="38100" y="0"/>
                    </a:cubicBezTo>
                    <a:lnTo>
                      <a:pt x="876300" y="0"/>
                    </a:lnTo>
                    <a:cubicBezTo>
                      <a:pt x="897341" y="0"/>
                      <a:pt x="914400" y="17058"/>
                      <a:pt x="914400" y="38100"/>
                    </a:cubicBezTo>
                    <a:lnTo>
                      <a:pt x="914400" y="876300"/>
                    </a:lnTo>
                    <a:cubicBezTo>
                      <a:pt x="914400" y="897341"/>
                      <a:pt x="897341" y="914400"/>
                      <a:pt x="876300" y="914400"/>
                    </a:cubicBezTo>
                    <a:lnTo>
                      <a:pt x="38100" y="914400"/>
                    </a:lnTo>
                    <a:cubicBezTo>
                      <a:pt x="17058" y="914400"/>
                      <a:pt x="0" y="897341"/>
                      <a:pt x="0" y="876300"/>
                    </a:cubicBezTo>
                    <a:close/>
                  </a:path>
                </a:pathLst>
              </a:custGeom>
              <a:noFill/>
              <a:ln w="14287">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grpSp>
        <p:grpSp>
          <p:nvGrpSpPr>
            <p:cNvPr id="7" name="Group 6">
              <a:extLst>
                <a:ext uri="{FF2B5EF4-FFF2-40B4-BE49-F238E27FC236}">
                  <a16:creationId xmlns:a16="http://schemas.microsoft.com/office/drawing/2014/main" id="{98017AD8-3753-C860-BE82-279BDE08BD77}"/>
                </a:ext>
              </a:extLst>
            </p:cNvPr>
            <p:cNvGrpSpPr/>
            <p:nvPr/>
          </p:nvGrpSpPr>
          <p:grpSpPr>
            <a:xfrm>
              <a:off x="6943440" y="2910219"/>
              <a:ext cx="1496528" cy="1397716"/>
              <a:chOff x="4572000" y="2383963"/>
              <a:chExt cx="1496528" cy="1397716"/>
            </a:xfrm>
          </p:grpSpPr>
          <p:sp>
            <p:nvSpPr>
              <p:cNvPr id="26" name="Rounded Rectangle 12">
                <a:extLst>
                  <a:ext uri="{FF2B5EF4-FFF2-40B4-BE49-F238E27FC236}">
                    <a16:creationId xmlns:a16="http://schemas.microsoft.com/office/drawing/2014/main" id="{171831ED-4A42-DB35-9CFE-FC6C24BEC0A8}"/>
                  </a:ext>
                </a:extLst>
              </p:cNvPr>
              <p:cNvSpPr/>
              <p:nvPr/>
            </p:nvSpPr>
            <p:spPr>
              <a:xfrm>
                <a:off x="4572000" y="2628900"/>
                <a:ext cx="914400" cy="914400"/>
              </a:xfrm>
              <a:custGeom>
                <a:avLst/>
                <a:gdLst/>
                <a:ahLst/>
                <a:cxnLst/>
                <a:rect l="0" t="0" r="0" b="0"/>
                <a:pathLst>
                  <a:path w="914400" h="914400">
                    <a:moveTo>
                      <a:pt x="0" y="38100"/>
                    </a:moveTo>
                    <a:cubicBezTo>
                      <a:pt x="0" y="17058"/>
                      <a:pt x="17058" y="0"/>
                      <a:pt x="38100" y="0"/>
                    </a:cubicBezTo>
                    <a:lnTo>
                      <a:pt x="914400" y="0"/>
                    </a:lnTo>
                    <a:lnTo>
                      <a:pt x="914400" y="914400"/>
                    </a:lnTo>
                    <a:lnTo>
                      <a:pt x="38100" y="914400"/>
                    </a:lnTo>
                    <a:cubicBezTo>
                      <a:pt x="17058" y="914400"/>
                      <a:pt x="0" y="897341"/>
                      <a:pt x="0" y="876300"/>
                    </a:cubicBezTo>
                    <a:close/>
                  </a:path>
                </a:pathLst>
              </a:custGeom>
              <a:solidFill>
                <a:srgbClr val="4E88E7"/>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27" name="Rounded Rectangle 13">
                <a:extLst>
                  <a:ext uri="{FF2B5EF4-FFF2-40B4-BE49-F238E27FC236}">
                    <a16:creationId xmlns:a16="http://schemas.microsoft.com/office/drawing/2014/main" id="{54535B84-E9CA-44FA-D8EC-D11FE65E7F0F}"/>
                  </a:ext>
                </a:extLst>
              </p:cNvPr>
              <p:cNvSpPr/>
              <p:nvPr/>
            </p:nvSpPr>
            <p:spPr>
              <a:xfrm>
                <a:off x="5476875" y="2383963"/>
                <a:ext cx="591653" cy="1397716"/>
              </a:xfrm>
              <a:custGeom>
                <a:avLst/>
                <a:gdLst/>
                <a:ahLst/>
                <a:cxnLst/>
                <a:rect l="0" t="0" r="0" b="0"/>
                <a:pathLst>
                  <a:path w="591653" h="1397716">
                    <a:moveTo>
                      <a:pt x="33732" y="1383954"/>
                    </a:moveTo>
                    <a:cubicBezTo>
                      <a:pt x="22356" y="1397716"/>
                      <a:pt x="0" y="1389671"/>
                      <a:pt x="0" y="1371817"/>
                    </a:cubicBezTo>
                    <a:lnTo>
                      <a:pt x="0" y="25899"/>
                    </a:lnTo>
                    <a:cubicBezTo>
                      <a:pt x="0" y="8044"/>
                      <a:pt x="22357" y="0"/>
                      <a:pt x="33732" y="13761"/>
                    </a:cubicBezTo>
                    <a:lnTo>
                      <a:pt x="580007" y="674583"/>
                    </a:lnTo>
                    <a:cubicBezTo>
                      <a:pt x="591653" y="688670"/>
                      <a:pt x="591653" y="709044"/>
                      <a:pt x="580007" y="723133"/>
                    </a:cubicBezTo>
                    <a:close/>
                  </a:path>
                </a:pathLst>
              </a:custGeom>
              <a:solidFill>
                <a:srgbClr val="4E88E7"/>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28" name="Rounded Rectangle 14">
                <a:extLst>
                  <a:ext uri="{FF2B5EF4-FFF2-40B4-BE49-F238E27FC236}">
                    <a16:creationId xmlns:a16="http://schemas.microsoft.com/office/drawing/2014/main" id="{48B0D9CA-E136-9514-5E4A-0030F1BD095B}"/>
                  </a:ext>
                </a:extLst>
              </p:cNvPr>
              <p:cNvSpPr/>
              <p:nvPr/>
            </p:nvSpPr>
            <p:spPr>
              <a:xfrm>
                <a:off x="4572000" y="2628900"/>
                <a:ext cx="914400" cy="914400"/>
              </a:xfrm>
              <a:custGeom>
                <a:avLst/>
                <a:gdLst/>
                <a:ahLst/>
                <a:cxnLst/>
                <a:rect l="0" t="0" r="0" b="0"/>
                <a:pathLst>
                  <a:path w="914400" h="914400">
                    <a:moveTo>
                      <a:pt x="0" y="38100"/>
                    </a:moveTo>
                    <a:cubicBezTo>
                      <a:pt x="0" y="17058"/>
                      <a:pt x="17058" y="0"/>
                      <a:pt x="38100" y="0"/>
                    </a:cubicBezTo>
                    <a:lnTo>
                      <a:pt x="914400" y="0"/>
                    </a:lnTo>
                    <a:lnTo>
                      <a:pt x="914400" y="914400"/>
                    </a:lnTo>
                    <a:lnTo>
                      <a:pt x="38100" y="914400"/>
                    </a:lnTo>
                    <a:cubicBezTo>
                      <a:pt x="17058" y="914400"/>
                      <a:pt x="0" y="897341"/>
                      <a:pt x="0" y="876300"/>
                    </a:cubicBezTo>
                    <a:close/>
                  </a:path>
                </a:pathLst>
              </a:custGeom>
              <a:noFill/>
              <a:ln w="14287">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29" name="Rounded Rectangle 15">
                <a:extLst>
                  <a:ext uri="{FF2B5EF4-FFF2-40B4-BE49-F238E27FC236}">
                    <a16:creationId xmlns:a16="http://schemas.microsoft.com/office/drawing/2014/main" id="{468DF3D7-7CB4-2CF8-BC75-D137DF49B6CD}"/>
                  </a:ext>
                </a:extLst>
              </p:cNvPr>
              <p:cNvSpPr/>
              <p:nvPr/>
            </p:nvSpPr>
            <p:spPr>
              <a:xfrm>
                <a:off x="5476875" y="2383963"/>
                <a:ext cx="591653" cy="1397716"/>
              </a:xfrm>
              <a:custGeom>
                <a:avLst/>
                <a:gdLst/>
                <a:ahLst/>
                <a:cxnLst/>
                <a:rect l="0" t="0" r="0" b="0"/>
                <a:pathLst>
                  <a:path w="591653" h="1397716">
                    <a:moveTo>
                      <a:pt x="0" y="244936"/>
                    </a:moveTo>
                    <a:lnTo>
                      <a:pt x="0" y="25899"/>
                    </a:lnTo>
                    <a:cubicBezTo>
                      <a:pt x="0" y="8044"/>
                      <a:pt x="22357" y="0"/>
                      <a:pt x="33732" y="13761"/>
                    </a:cubicBezTo>
                    <a:lnTo>
                      <a:pt x="580007" y="674583"/>
                    </a:lnTo>
                    <a:cubicBezTo>
                      <a:pt x="591653" y="688670"/>
                      <a:pt x="591653" y="709044"/>
                      <a:pt x="580007" y="723133"/>
                    </a:cubicBezTo>
                    <a:lnTo>
                      <a:pt x="33732" y="1383954"/>
                    </a:lnTo>
                    <a:cubicBezTo>
                      <a:pt x="22356" y="1397716"/>
                      <a:pt x="0" y="1389671"/>
                      <a:pt x="0" y="1371817"/>
                    </a:cubicBezTo>
                    <a:lnTo>
                      <a:pt x="0" y="1159336"/>
                    </a:lnTo>
                  </a:path>
                </a:pathLst>
              </a:custGeom>
              <a:noFill/>
              <a:ln w="14287">
                <a:solidFill>
                  <a:srgbClr val="FFFFFF"/>
                </a:solid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grpSp>
        <p:sp>
          <p:nvSpPr>
            <p:cNvPr id="8" name="Rounded Rectangle 17">
              <a:extLst>
                <a:ext uri="{FF2B5EF4-FFF2-40B4-BE49-F238E27FC236}">
                  <a16:creationId xmlns:a16="http://schemas.microsoft.com/office/drawing/2014/main" id="{788204E1-6480-30B2-06EE-A1D964E64766}"/>
                </a:ext>
              </a:extLst>
            </p:cNvPr>
            <p:cNvSpPr/>
            <p:nvPr/>
          </p:nvSpPr>
          <p:spPr>
            <a:xfrm>
              <a:off x="4428839" y="3400219"/>
              <a:ext cx="458520" cy="439784"/>
            </a:xfrm>
            <a:custGeom>
              <a:avLst/>
              <a:gdLst/>
              <a:ahLst/>
              <a:cxnLst/>
              <a:rect l="0" t="0" r="0" b="0"/>
              <a:pathLst>
                <a:path w="458520" h="439784">
                  <a:moveTo>
                    <a:pt x="0" y="188895"/>
                  </a:moveTo>
                  <a:cubicBezTo>
                    <a:pt x="8457" y="82429"/>
                    <a:pt x="97246" y="298"/>
                    <a:pt x="204047" y="149"/>
                  </a:cubicBezTo>
                  <a:cubicBezTo>
                    <a:pt x="310849" y="0"/>
                    <a:pt x="399867" y="81882"/>
                    <a:pt x="408622" y="188324"/>
                  </a:cubicBezTo>
                  <a:cubicBezTo>
                    <a:pt x="408640" y="230129"/>
                    <a:pt x="395732" y="270918"/>
                    <a:pt x="371665" y="305100"/>
                  </a:cubicBezTo>
                  <a:cubicBezTo>
                    <a:pt x="369065" y="308844"/>
                    <a:pt x="369548" y="313917"/>
                    <a:pt x="372808" y="317102"/>
                  </a:cubicBezTo>
                  <a:lnTo>
                    <a:pt x="447675" y="391968"/>
                  </a:lnTo>
                  <a:cubicBezTo>
                    <a:pt x="458520" y="402950"/>
                    <a:pt x="458520" y="420611"/>
                    <a:pt x="447675" y="431592"/>
                  </a:cubicBezTo>
                  <a:cubicBezTo>
                    <a:pt x="442585" y="436628"/>
                    <a:pt x="435780" y="439554"/>
                    <a:pt x="428625" y="439784"/>
                  </a:cubicBezTo>
                  <a:cubicBezTo>
                    <a:pt x="421460" y="439592"/>
                    <a:pt x="414642" y="436660"/>
                    <a:pt x="409575" y="431592"/>
                  </a:cubicBezTo>
                  <a:lnTo>
                    <a:pt x="334708" y="356726"/>
                  </a:lnTo>
                  <a:cubicBezTo>
                    <a:pt x="331474" y="353526"/>
                    <a:pt x="326405" y="353124"/>
                    <a:pt x="322707" y="355773"/>
                  </a:cubicBezTo>
                  <a:cubicBezTo>
                    <a:pt x="288388" y="380423"/>
                    <a:pt x="247230" y="393743"/>
                    <a:pt x="204978" y="393873"/>
                  </a:cubicBezTo>
                  <a:cubicBezTo>
                    <a:pt x="91858" y="393664"/>
                    <a:pt x="209" y="302015"/>
                    <a:pt x="0" y="188895"/>
                  </a:cubicBezTo>
                  <a:close/>
                  <a:moveTo>
                    <a:pt x="38100" y="188895"/>
                  </a:moveTo>
                  <a:cubicBezTo>
                    <a:pt x="37946" y="256803"/>
                    <a:pt x="78775" y="318095"/>
                    <a:pt x="141499" y="344118"/>
                  </a:cubicBezTo>
                  <a:cubicBezTo>
                    <a:pt x="204223" y="370140"/>
                    <a:pt x="276450" y="355752"/>
                    <a:pt x="324414" y="307679"/>
                  </a:cubicBezTo>
                  <a:cubicBezTo>
                    <a:pt x="372377" y="259606"/>
                    <a:pt x="386601" y="187346"/>
                    <a:pt x="360435" y="124682"/>
                  </a:cubicBezTo>
                  <a:cubicBezTo>
                    <a:pt x="334270" y="62017"/>
                    <a:pt x="272885" y="21328"/>
                    <a:pt x="204978" y="21636"/>
                  </a:cubicBezTo>
                  <a:cubicBezTo>
                    <a:pt x="112882" y="22159"/>
                    <a:pt x="38412" y="96799"/>
                    <a:pt x="38100" y="188895"/>
                  </a:cubicBezTo>
                  <a:close/>
                  <a:moveTo>
                    <a:pt x="300799" y="192134"/>
                  </a:moveTo>
                  <a:cubicBezTo>
                    <a:pt x="302325" y="190461"/>
                    <a:pt x="302325" y="187901"/>
                    <a:pt x="300799" y="186228"/>
                  </a:cubicBezTo>
                  <a:lnTo>
                    <a:pt x="266700" y="145271"/>
                  </a:lnTo>
                  <a:cubicBezTo>
                    <a:pt x="260214" y="140658"/>
                    <a:pt x="257280" y="132498"/>
                    <a:pt x="259342" y="124811"/>
                  </a:cubicBezTo>
                  <a:cubicBezTo>
                    <a:pt x="261405" y="117124"/>
                    <a:pt x="268029" y="111529"/>
                    <a:pt x="275953" y="110782"/>
                  </a:cubicBezTo>
                  <a:cubicBezTo>
                    <a:pt x="283877" y="110034"/>
                    <a:pt x="291430" y="114292"/>
                    <a:pt x="294893" y="121458"/>
                  </a:cubicBezTo>
                  <a:lnTo>
                    <a:pt x="341947" y="177275"/>
                  </a:lnTo>
                  <a:cubicBezTo>
                    <a:pt x="347519" y="184235"/>
                    <a:pt x="347519" y="194128"/>
                    <a:pt x="341947" y="201087"/>
                  </a:cubicBezTo>
                  <a:lnTo>
                    <a:pt x="295274" y="257094"/>
                  </a:lnTo>
                  <a:cubicBezTo>
                    <a:pt x="291595" y="263898"/>
                    <a:pt x="284166" y="267802"/>
                    <a:pt x="276475" y="266972"/>
                  </a:cubicBezTo>
                  <a:cubicBezTo>
                    <a:pt x="268785" y="266143"/>
                    <a:pt x="262359" y="260745"/>
                    <a:pt x="260215" y="253313"/>
                  </a:cubicBezTo>
                  <a:cubicBezTo>
                    <a:pt x="258070" y="245881"/>
                    <a:pt x="260633" y="237890"/>
                    <a:pt x="266700" y="233091"/>
                  </a:cubicBezTo>
                  <a:close/>
                  <a:moveTo>
                    <a:pt x="117348" y="257094"/>
                  </a:moveTo>
                  <a:lnTo>
                    <a:pt x="70675" y="201087"/>
                  </a:lnTo>
                  <a:cubicBezTo>
                    <a:pt x="65103" y="194128"/>
                    <a:pt x="65103" y="184235"/>
                    <a:pt x="70675" y="177275"/>
                  </a:cubicBezTo>
                  <a:lnTo>
                    <a:pt x="117348" y="121458"/>
                  </a:lnTo>
                  <a:cubicBezTo>
                    <a:pt x="124005" y="113827"/>
                    <a:pt x="135471" y="112739"/>
                    <a:pt x="143446" y="118982"/>
                  </a:cubicBezTo>
                  <a:cubicBezTo>
                    <a:pt x="151196" y="125659"/>
                    <a:pt x="152289" y="137264"/>
                    <a:pt x="145923" y="145271"/>
                  </a:cubicBezTo>
                  <a:lnTo>
                    <a:pt x="111823" y="187181"/>
                  </a:lnTo>
                  <a:cubicBezTo>
                    <a:pt x="110297" y="188854"/>
                    <a:pt x="110297" y="191414"/>
                    <a:pt x="111823" y="193086"/>
                  </a:cubicBezTo>
                  <a:lnTo>
                    <a:pt x="145923" y="233091"/>
                  </a:lnTo>
                  <a:cubicBezTo>
                    <a:pt x="150272" y="238728"/>
                    <a:pt x="151115" y="246319"/>
                    <a:pt x="148108" y="252773"/>
                  </a:cubicBezTo>
                  <a:cubicBezTo>
                    <a:pt x="145102" y="259226"/>
                    <a:pt x="138748" y="263465"/>
                    <a:pt x="131635" y="263762"/>
                  </a:cubicBezTo>
                  <a:cubicBezTo>
                    <a:pt x="126133" y="263707"/>
                    <a:pt x="120924" y="261276"/>
                    <a:pt x="117348" y="257094"/>
                  </a:cubicBezTo>
                  <a:close/>
                  <a:moveTo>
                    <a:pt x="170116" y="232329"/>
                  </a:moveTo>
                  <a:lnTo>
                    <a:pt x="208216" y="132888"/>
                  </a:lnTo>
                  <a:cubicBezTo>
                    <a:pt x="212021" y="123428"/>
                    <a:pt x="222601" y="118642"/>
                    <a:pt x="232219" y="122030"/>
                  </a:cubicBezTo>
                  <a:cubicBezTo>
                    <a:pt x="241679" y="125835"/>
                    <a:pt x="246465" y="136415"/>
                    <a:pt x="243078" y="146033"/>
                  </a:cubicBezTo>
                  <a:lnTo>
                    <a:pt x="204978" y="245474"/>
                  </a:lnTo>
                  <a:cubicBezTo>
                    <a:pt x="202115" y="252663"/>
                    <a:pt x="195189" y="257405"/>
                    <a:pt x="187452" y="257475"/>
                  </a:cubicBezTo>
                  <a:cubicBezTo>
                    <a:pt x="185243" y="257473"/>
                    <a:pt x="183051" y="257086"/>
                    <a:pt x="180975" y="256332"/>
                  </a:cubicBezTo>
                  <a:cubicBezTo>
                    <a:pt x="171514" y="252527"/>
                    <a:pt x="166728" y="241947"/>
                    <a:pt x="170116" y="232329"/>
                  </a:cubicBezTo>
                  <a:close/>
                </a:path>
              </a:pathLst>
            </a:custGeom>
            <a:solidFill>
              <a:srgbClr val="484848"/>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12" name="Rounded Rectangle 18">
              <a:extLst>
                <a:ext uri="{FF2B5EF4-FFF2-40B4-BE49-F238E27FC236}">
                  <a16:creationId xmlns:a16="http://schemas.microsoft.com/office/drawing/2014/main" id="{3A0B4B6C-F66D-AD5A-7D1A-6B890769114C}"/>
                </a:ext>
              </a:extLst>
            </p:cNvPr>
            <p:cNvSpPr/>
            <p:nvPr/>
          </p:nvSpPr>
          <p:spPr>
            <a:xfrm>
              <a:off x="5343240" y="3382382"/>
              <a:ext cx="457449" cy="458573"/>
            </a:xfrm>
            <a:custGeom>
              <a:avLst/>
              <a:gdLst/>
              <a:ahLst/>
              <a:cxnLst/>
              <a:rect l="0" t="0" r="0" b="0"/>
              <a:pathLst>
                <a:path w="457449" h="458573">
                  <a:moveTo>
                    <a:pt x="457200" y="10898"/>
                  </a:moveTo>
                  <a:lnTo>
                    <a:pt x="457200" y="145391"/>
                  </a:lnTo>
                  <a:cubicBezTo>
                    <a:pt x="456676" y="195938"/>
                    <a:pt x="428430" y="242112"/>
                    <a:pt x="383666" y="265597"/>
                  </a:cubicBezTo>
                  <a:lnTo>
                    <a:pt x="332803" y="292838"/>
                  </a:lnTo>
                  <a:cubicBezTo>
                    <a:pt x="331390" y="293574"/>
                    <a:pt x="329824" y="293966"/>
                    <a:pt x="328231" y="293981"/>
                  </a:cubicBezTo>
                  <a:cubicBezTo>
                    <a:pt x="326696" y="293991"/>
                    <a:pt x="325185" y="293596"/>
                    <a:pt x="323850" y="292838"/>
                  </a:cubicBezTo>
                  <a:lnTo>
                    <a:pt x="272034" y="265597"/>
                  </a:lnTo>
                  <a:cubicBezTo>
                    <a:pt x="227034" y="242254"/>
                    <a:pt x="198495" y="196079"/>
                    <a:pt x="197738" y="145391"/>
                  </a:cubicBezTo>
                  <a:lnTo>
                    <a:pt x="197738" y="10327"/>
                  </a:lnTo>
                  <a:cubicBezTo>
                    <a:pt x="197825" y="6285"/>
                    <a:pt x="200404" y="2720"/>
                    <a:pt x="204215" y="1373"/>
                  </a:cubicBezTo>
                  <a:cubicBezTo>
                    <a:pt x="208125" y="84"/>
                    <a:pt x="212413" y="1566"/>
                    <a:pt x="214693" y="4993"/>
                  </a:cubicBezTo>
                  <a:lnTo>
                    <a:pt x="218694" y="9946"/>
                  </a:lnTo>
                  <a:cubicBezTo>
                    <a:pt x="229470" y="23030"/>
                    <a:pt x="245207" y="31037"/>
                    <a:pt x="262128" y="32044"/>
                  </a:cubicBezTo>
                  <a:cubicBezTo>
                    <a:pt x="279077" y="33287"/>
                    <a:pt x="295779" y="27420"/>
                    <a:pt x="308229" y="15851"/>
                  </a:cubicBezTo>
                  <a:lnTo>
                    <a:pt x="320992" y="4040"/>
                  </a:lnTo>
                  <a:cubicBezTo>
                    <a:pt x="322708" y="2318"/>
                    <a:pt x="325038" y="1351"/>
                    <a:pt x="327469" y="1351"/>
                  </a:cubicBezTo>
                  <a:cubicBezTo>
                    <a:pt x="329900" y="1351"/>
                    <a:pt x="332230" y="2318"/>
                    <a:pt x="333946" y="4040"/>
                  </a:cubicBezTo>
                  <a:lnTo>
                    <a:pt x="346709" y="15851"/>
                  </a:lnTo>
                  <a:cubicBezTo>
                    <a:pt x="359289" y="27332"/>
                    <a:pt x="376009" y="33180"/>
                    <a:pt x="393001" y="32044"/>
                  </a:cubicBezTo>
                  <a:cubicBezTo>
                    <a:pt x="409854" y="30985"/>
                    <a:pt x="425513" y="22983"/>
                    <a:pt x="436245" y="9946"/>
                  </a:cubicBezTo>
                  <a:lnTo>
                    <a:pt x="440245" y="4421"/>
                  </a:lnTo>
                  <a:cubicBezTo>
                    <a:pt x="442781" y="1225"/>
                    <a:pt x="447071" y="0"/>
                    <a:pt x="450913" y="1373"/>
                  </a:cubicBezTo>
                  <a:cubicBezTo>
                    <a:pt x="454889" y="2802"/>
                    <a:pt x="457449" y="6680"/>
                    <a:pt x="457200" y="10898"/>
                  </a:cubicBezTo>
                  <a:close/>
                  <a:moveTo>
                    <a:pt x="390525" y="80621"/>
                  </a:moveTo>
                  <a:cubicBezTo>
                    <a:pt x="350047" y="96817"/>
                    <a:pt x="304891" y="96817"/>
                    <a:pt x="264413" y="80621"/>
                  </a:cubicBezTo>
                  <a:lnTo>
                    <a:pt x="264413" y="146534"/>
                  </a:lnTo>
                  <a:cubicBezTo>
                    <a:pt x="264810" y="171301"/>
                    <a:pt x="278790" y="193844"/>
                    <a:pt x="300799" y="205208"/>
                  </a:cubicBezTo>
                  <a:lnTo>
                    <a:pt x="327469" y="219496"/>
                  </a:lnTo>
                  <a:lnTo>
                    <a:pt x="354329" y="205208"/>
                  </a:lnTo>
                  <a:cubicBezTo>
                    <a:pt x="376294" y="193824"/>
                    <a:pt x="390207" y="171272"/>
                    <a:pt x="390525" y="146534"/>
                  </a:cubicBezTo>
                  <a:close/>
                  <a:moveTo>
                    <a:pt x="0" y="388279"/>
                  </a:moveTo>
                  <a:lnTo>
                    <a:pt x="0" y="377611"/>
                  </a:lnTo>
                  <a:cubicBezTo>
                    <a:pt x="45" y="315910"/>
                    <a:pt x="46178" y="263970"/>
                    <a:pt x="107441" y="256643"/>
                  </a:cubicBezTo>
                  <a:lnTo>
                    <a:pt x="107441" y="221020"/>
                  </a:lnTo>
                  <a:cubicBezTo>
                    <a:pt x="95077" y="214458"/>
                    <a:pt x="88770" y="200318"/>
                    <a:pt x="92151" y="186734"/>
                  </a:cubicBezTo>
                  <a:cubicBezTo>
                    <a:pt x="95532" y="173150"/>
                    <a:pt x="107731" y="163616"/>
                    <a:pt x="121729" y="163616"/>
                  </a:cubicBezTo>
                  <a:cubicBezTo>
                    <a:pt x="135727" y="163616"/>
                    <a:pt x="147926" y="173150"/>
                    <a:pt x="151307" y="186734"/>
                  </a:cubicBezTo>
                  <a:cubicBezTo>
                    <a:pt x="154688" y="200318"/>
                    <a:pt x="148381" y="214458"/>
                    <a:pt x="136016" y="221020"/>
                  </a:cubicBezTo>
                  <a:lnTo>
                    <a:pt x="136016" y="256643"/>
                  </a:lnTo>
                  <a:cubicBezTo>
                    <a:pt x="197356" y="263881"/>
                    <a:pt x="243592" y="315846"/>
                    <a:pt x="243649" y="377611"/>
                  </a:cubicBezTo>
                  <a:lnTo>
                    <a:pt x="243649" y="388279"/>
                  </a:lnTo>
                  <a:close/>
                  <a:moveTo>
                    <a:pt x="140779" y="334558"/>
                  </a:moveTo>
                  <a:cubicBezTo>
                    <a:pt x="140779" y="345079"/>
                    <a:pt x="149308" y="353608"/>
                    <a:pt x="159829" y="353608"/>
                  </a:cubicBezTo>
                  <a:cubicBezTo>
                    <a:pt x="170350" y="353608"/>
                    <a:pt x="178879" y="345079"/>
                    <a:pt x="178879" y="334558"/>
                  </a:cubicBezTo>
                  <a:cubicBezTo>
                    <a:pt x="178879" y="324037"/>
                    <a:pt x="170350" y="315508"/>
                    <a:pt x="159829" y="315508"/>
                  </a:cubicBezTo>
                  <a:cubicBezTo>
                    <a:pt x="149308" y="315508"/>
                    <a:pt x="140779" y="324037"/>
                    <a:pt x="140779" y="334558"/>
                  </a:cubicBezTo>
                  <a:close/>
                  <a:moveTo>
                    <a:pt x="83629" y="315698"/>
                  </a:moveTo>
                  <a:cubicBezTo>
                    <a:pt x="73182" y="315698"/>
                    <a:pt x="64683" y="324111"/>
                    <a:pt x="64579" y="334558"/>
                  </a:cubicBezTo>
                  <a:cubicBezTo>
                    <a:pt x="64579" y="345079"/>
                    <a:pt x="73108" y="353608"/>
                    <a:pt x="83629" y="353608"/>
                  </a:cubicBezTo>
                  <a:cubicBezTo>
                    <a:pt x="94150" y="353608"/>
                    <a:pt x="102679" y="345079"/>
                    <a:pt x="102679" y="334558"/>
                  </a:cubicBezTo>
                  <a:cubicBezTo>
                    <a:pt x="102679" y="324037"/>
                    <a:pt x="94150" y="315508"/>
                    <a:pt x="83629" y="315508"/>
                  </a:cubicBezTo>
                  <a:close/>
                  <a:moveTo>
                    <a:pt x="243649" y="407329"/>
                  </a:moveTo>
                  <a:lnTo>
                    <a:pt x="243649" y="428665"/>
                  </a:lnTo>
                  <a:cubicBezTo>
                    <a:pt x="243544" y="445213"/>
                    <a:pt x="230099" y="458573"/>
                    <a:pt x="213550" y="458573"/>
                  </a:cubicBezTo>
                  <a:lnTo>
                    <a:pt x="29908" y="458573"/>
                  </a:lnTo>
                  <a:cubicBezTo>
                    <a:pt x="13433" y="458469"/>
                    <a:pt x="103" y="445139"/>
                    <a:pt x="0" y="428665"/>
                  </a:cubicBezTo>
                  <a:lnTo>
                    <a:pt x="0" y="407329"/>
                  </a:lnTo>
                  <a:close/>
                </a:path>
              </a:pathLst>
            </a:custGeom>
            <a:solidFill>
              <a:srgbClr val="484848"/>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14" name="Rounded Rectangle 19">
              <a:extLst>
                <a:ext uri="{FF2B5EF4-FFF2-40B4-BE49-F238E27FC236}">
                  <a16:creationId xmlns:a16="http://schemas.microsoft.com/office/drawing/2014/main" id="{69DF6396-B44C-4F0A-8E96-03CDCB689945}"/>
                </a:ext>
              </a:extLst>
            </p:cNvPr>
            <p:cNvSpPr/>
            <p:nvPr/>
          </p:nvSpPr>
          <p:spPr>
            <a:xfrm>
              <a:off x="6257640" y="3383756"/>
              <a:ext cx="457200" cy="456825"/>
            </a:xfrm>
            <a:custGeom>
              <a:avLst/>
              <a:gdLst/>
              <a:ahLst/>
              <a:cxnLst/>
              <a:rect l="0" t="0" r="0" b="0"/>
              <a:pathLst>
                <a:path w="457200" h="456825">
                  <a:moveTo>
                    <a:pt x="440436" y="313943"/>
                  </a:moveTo>
                  <a:cubicBezTo>
                    <a:pt x="442994" y="319438"/>
                    <a:pt x="442100" y="325921"/>
                    <a:pt x="438150" y="330517"/>
                  </a:cubicBezTo>
                  <a:lnTo>
                    <a:pt x="337947" y="453199"/>
                  </a:lnTo>
                  <a:cubicBezTo>
                    <a:pt x="336139" y="455330"/>
                    <a:pt x="333501" y="456579"/>
                    <a:pt x="330708" y="456628"/>
                  </a:cubicBezTo>
                  <a:cubicBezTo>
                    <a:pt x="329637" y="456825"/>
                    <a:pt x="328540" y="456825"/>
                    <a:pt x="327469" y="456628"/>
                  </a:cubicBezTo>
                  <a:cubicBezTo>
                    <a:pt x="323698" y="455264"/>
                    <a:pt x="321184" y="451685"/>
                    <a:pt x="321183" y="447675"/>
                  </a:cubicBezTo>
                  <a:lnTo>
                    <a:pt x="321183" y="366712"/>
                  </a:lnTo>
                  <a:cubicBezTo>
                    <a:pt x="321183" y="364082"/>
                    <a:pt x="319050" y="361950"/>
                    <a:pt x="316420" y="361950"/>
                  </a:cubicBezTo>
                  <a:lnTo>
                    <a:pt x="291846" y="361950"/>
                  </a:lnTo>
                  <a:cubicBezTo>
                    <a:pt x="285753" y="361952"/>
                    <a:pt x="280230" y="358369"/>
                    <a:pt x="277749" y="352806"/>
                  </a:cubicBezTo>
                  <a:cubicBezTo>
                    <a:pt x="275087" y="347327"/>
                    <a:pt x="275989" y="340785"/>
                    <a:pt x="280035" y="336232"/>
                  </a:cubicBezTo>
                  <a:lnTo>
                    <a:pt x="380428" y="212979"/>
                  </a:lnTo>
                  <a:cubicBezTo>
                    <a:pt x="382973" y="209805"/>
                    <a:pt x="387253" y="208598"/>
                    <a:pt x="391081" y="209975"/>
                  </a:cubicBezTo>
                  <a:cubicBezTo>
                    <a:pt x="394909" y="211351"/>
                    <a:pt x="397441" y="215007"/>
                    <a:pt x="397383" y="219075"/>
                  </a:cubicBezTo>
                  <a:lnTo>
                    <a:pt x="397383" y="300037"/>
                  </a:lnTo>
                  <a:cubicBezTo>
                    <a:pt x="397383" y="302667"/>
                    <a:pt x="399515" y="304800"/>
                    <a:pt x="402145" y="304800"/>
                  </a:cubicBezTo>
                  <a:lnTo>
                    <a:pt x="426529" y="304800"/>
                  </a:lnTo>
                  <a:cubicBezTo>
                    <a:pt x="432510" y="305007"/>
                    <a:pt x="437874" y="308535"/>
                    <a:pt x="440436" y="313944"/>
                  </a:cubicBezTo>
                  <a:close/>
                  <a:moveTo>
                    <a:pt x="238315" y="366712"/>
                  </a:moveTo>
                  <a:cubicBezTo>
                    <a:pt x="239818" y="372521"/>
                    <a:pt x="238496" y="378699"/>
                    <a:pt x="234748" y="383385"/>
                  </a:cubicBezTo>
                  <a:cubicBezTo>
                    <a:pt x="231000" y="388070"/>
                    <a:pt x="225262" y="390716"/>
                    <a:pt x="219265" y="390525"/>
                  </a:cubicBezTo>
                  <a:lnTo>
                    <a:pt x="57150" y="390525"/>
                  </a:lnTo>
                  <a:cubicBezTo>
                    <a:pt x="25586" y="390525"/>
                    <a:pt x="0" y="364938"/>
                    <a:pt x="0" y="333375"/>
                  </a:cubicBezTo>
                  <a:lnTo>
                    <a:pt x="0" y="57150"/>
                  </a:lnTo>
                  <a:cubicBezTo>
                    <a:pt x="0" y="25586"/>
                    <a:pt x="25586" y="0"/>
                    <a:pt x="57150" y="0"/>
                  </a:cubicBezTo>
                  <a:lnTo>
                    <a:pt x="400050" y="0"/>
                  </a:lnTo>
                  <a:cubicBezTo>
                    <a:pt x="431613" y="0"/>
                    <a:pt x="457200" y="25586"/>
                    <a:pt x="457200" y="57150"/>
                  </a:cubicBezTo>
                  <a:lnTo>
                    <a:pt x="457200" y="191452"/>
                  </a:lnTo>
                  <a:cubicBezTo>
                    <a:pt x="456769" y="198497"/>
                    <a:pt x="452479" y="204726"/>
                    <a:pt x="446052" y="207640"/>
                  </a:cubicBezTo>
                  <a:cubicBezTo>
                    <a:pt x="439624" y="210555"/>
                    <a:pt x="432111" y="209677"/>
                    <a:pt x="426529" y="205359"/>
                  </a:cubicBezTo>
                  <a:cubicBezTo>
                    <a:pt x="421909" y="201803"/>
                    <a:pt x="419172" y="196328"/>
                    <a:pt x="419100" y="190500"/>
                  </a:cubicBezTo>
                  <a:lnTo>
                    <a:pt x="419100" y="100012"/>
                  </a:lnTo>
                  <a:cubicBezTo>
                    <a:pt x="419100" y="97382"/>
                    <a:pt x="416967" y="95250"/>
                    <a:pt x="414337" y="95250"/>
                  </a:cubicBezTo>
                  <a:lnTo>
                    <a:pt x="42862" y="95250"/>
                  </a:lnTo>
                  <a:cubicBezTo>
                    <a:pt x="40232" y="95250"/>
                    <a:pt x="38100" y="97382"/>
                    <a:pt x="38100" y="100012"/>
                  </a:cubicBezTo>
                  <a:lnTo>
                    <a:pt x="38100" y="333375"/>
                  </a:lnTo>
                  <a:cubicBezTo>
                    <a:pt x="38100" y="343896"/>
                    <a:pt x="46628" y="352425"/>
                    <a:pt x="57150" y="352425"/>
                  </a:cubicBezTo>
                  <a:lnTo>
                    <a:pt x="219075" y="352425"/>
                  </a:lnTo>
                  <a:cubicBezTo>
                    <a:pt x="227471" y="352509"/>
                    <a:pt x="234821" y="358080"/>
                    <a:pt x="237172" y="366141"/>
                  </a:cubicBezTo>
                  <a:close/>
                  <a:moveTo>
                    <a:pt x="180975" y="47625"/>
                  </a:moveTo>
                  <a:cubicBezTo>
                    <a:pt x="181067" y="50997"/>
                    <a:pt x="182053" y="54284"/>
                    <a:pt x="183832" y="57150"/>
                  </a:cubicBezTo>
                  <a:cubicBezTo>
                    <a:pt x="187306" y="62754"/>
                    <a:pt x="193431" y="66164"/>
                    <a:pt x="200025" y="66164"/>
                  </a:cubicBezTo>
                  <a:cubicBezTo>
                    <a:pt x="206618" y="66164"/>
                    <a:pt x="212743" y="62754"/>
                    <a:pt x="216217" y="57150"/>
                  </a:cubicBezTo>
                  <a:cubicBezTo>
                    <a:pt x="217996" y="54284"/>
                    <a:pt x="218982" y="50997"/>
                    <a:pt x="219075" y="47625"/>
                  </a:cubicBezTo>
                  <a:cubicBezTo>
                    <a:pt x="218982" y="44252"/>
                    <a:pt x="217996" y="40965"/>
                    <a:pt x="216217" y="38100"/>
                  </a:cubicBezTo>
                  <a:cubicBezTo>
                    <a:pt x="212743" y="32495"/>
                    <a:pt x="206618" y="29085"/>
                    <a:pt x="200025" y="29085"/>
                  </a:cubicBezTo>
                  <a:cubicBezTo>
                    <a:pt x="193431" y="29085"/>
                    <a:pt x="187306" y="32495"/>
                    <a:pt x="183832" y="38100"/>
                  </a:cubicBezTo>
                  <a:cubicBezTo>
                    <a:pt x="182053" y="40965"/>
                    <a:pt x="181067" y="44252"/>
                    <a:pt x="180975" y="47625"/>
                  </a:cubicBezTo>
                  <a:close/>
                  <a:moveTo>
                    <a:pt x="114300" y="47625"/>
                  </a:moveTo>
                  <a:cubicBezTo>
                    <a:pt x="114392" y="50997"/>
                    <a:pt x="115378" y="54284"/>
                    <a:pt x="117157" y="57150"/>
                  </a:cubicBezTo>
                  <a:cubicBezTo>
                    <a:pt x="120631" y="62754"/>
                    <a:pt x="126756" y="66164"/>
                    <a:pt x="133350" y="66164"/>
                  </a:cubicBezTo>
                  <a:cubicBezTo>
                    <a:pt x="139943" y="66164"/>
                    <a:pt x="146068" y="62754"/>
                    <a:pt x="149542" y="57150"/>
                  </a:cubicBezTo>
                  <a:cubicBezTo>
                    <a:pt x="151321" y="54284"/>
                    <a:pt x="152307" y="50997"/>
                    <a:pt x="152400" y="47625"/>
                  </a:cubicBezTo>
                  <a:cubicBezTo>
                    <a:pt x="152307" y="44252"/>
                    <a:pt x="151321" y="40965"/>
                    <a:pt x="149542" y="38100"/>
                  </a:cubicBezTo>
                  <a:cubicBezTo>
                    <a:pt x="146068" y="32495"/>
                    <a:pt x="139943" y="29085"/>
                    <a:pt x="133350" y="29085"/>
                  </a:cubicBezTo>
                  <a:cubicBezTo>
                    <a:pt x="126756" y="29085"/>
                    <a:pt x="120631" y="32495"/>
                    <a:pt x="117157" y="38100"/>
                  </a:cubicBezTo>
                  <a:cubicBezTo>
                    <a:pt x="115378" y="40965"/>
                    <a:pt x="114392" y="44252"/>
                    <a:pt x="114300" y="47625"/>
                  </a:cubicBezTo>
                  <a:close/>
                  <a:moveTo>
                    <a:pt x="47625" y="47625"/>
                  </a:moveTo>
                  <a:cubicBezTo>
                    <a:pt x="47717" y="50997"/>
                    <a:pt x="48703" y="54284"/>
                    <a:pt x="50482" y="57150"/>
                  </a:cubicBezTo>
                  <a:cubicBezTo>
                    <a:pt x="53956" y="62754"/>
                    <a:pt x="60081" y="66164"/>
                    <a:pt x="66675" y="66164"/>
                  </a:cubicBezTo>
                  <a:cubicBezTo>
                    <a:pt x="73268" y="66164"/>
                    <a:pt x="79393" y="62754"/>
                    <a:pt x="82867" y="57150"/>
                  </a:cubicBezTo>
                  <a:cubicBezTo>
                    <a:pt x="84646" y="54284"/>
                    <a:pt x="85632" y="50997"/>
                    <a:pt x="85725" y="47625"/>
                  </a:cubicBezTo>
                  <a:cubicBezTo>
                    <a:pt x="85632" y="44252"/>
                    <a:pt x="84646" y="40965"/>
                    <a:pt x="82867" y="38100"/>
                  </a:cubicBezTo>
                  <a:cubicBezTo>
                    <a:pt x="79237" y="32093"/>
                    <a:pt x="72599" y="28569"/>
                    <a:pt x="65590" y="28927"/>
                  </a:cubicBezTo>
                  <a:cubicBezTo>
                    <a:pt x="58581" y="29286"/>
                    <a:pt x="52337" y="33469"/>
                    <a:pt x="49339" y="39814"/>
                  </a:cubicBezTo>
                  <a:cubicBezTo>
                    <a:pt x="48297" y="42292"/>
                    <a:pt x="47716" y="44938"/>
                    <a:pt x="47624" y="47625"/>
                  </a:cubicBezTo>
                  <a:close/>
                </a:path>
              </a:pathLst>
            </a:custGeom>
            <a:solidFill>
              <a:srgbClr val="484848"/>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15" name="Rounded Rectangle 20">
              <a:extLst>
                <a:ext uri="{FF2B5EF4-FFF2-40B4-BE49-F238E27FC236}">
                  <a16:creationId xmlns:a16="http://schemas.microsoft.com/office/drawing/2014/main" id="{8C952692-7F4E-4E7F-3F6E-0502E2B583FE}"/>
                </a:ext>
              </a:extLst>
            </p:cNvPr>
            <p:cNvSpPr/>
            <p:nvPr/>
          </p:nvSpPr>
          <p:spPr>
            <a:xfrm>
              <a:off x="7172040" y="3383756"/>
              <a:ext cx="457200" cy="457200"/>
            </a:xfrm>
            <a:custGeom>
              <a:avLst/>
              <a:gdLst/>
              <a:ahLst/>
              <a:cxnLst/>
              <a:rect l="0" t="0" r="0" b="0"/>
              <a:pathLst>
                <a:path w="457200" h="457200">
                  <a:moveTo>
                    <a:pt x="266700" y="95250"/>
                  </a:moveTo>
                  <a:cubicBezTo>
                    <a:pt x="266700" y="105771"/>
                    <a:pt x="258171" y="114300"/>
                    <a:pt x="247650" y="114300"/>
                  </a:cubicBezTo>
                  <a:cubicBezTo>
                    <a:pt x="237128" y="114300"/>
                    <a:pt x="228600" y="105771"/>
                    <a:pt x="228600" y="95250"/>
                  </a:cubicBezTo>
                  <a:lnTo>
                    <a:pt x="228600" y="90487"/>
                  </a:lnTo>
                  <a:cubicBezTo>
                    <a:pt x="228600" y="87857"/>
                    <a:pt x="226467" y="85725"/>
                    <a:pt x="223837" y="85725"/>
                  </a:cubicBezTo>
                  <a:lnTo>
                    <a:pt x="195262" y="85725"/>
                  </a:lnTo>
                  <a:cubicBezTo>
                    <a:pt x="192632" y="85725"/>
                    <a:pt x="190500" y="87857"/>
                    <a:pt x="190500" y="90487"/>
                  </a:cubicBezTo>
                  <a:lnTo>
                    <a:pt x="190500" y="95250"/>
                  </a:lnTo>
                  <a:cubicBezTo>
                    <a:pt x="190500" y="105771"/>
                    <a:pt x="181971" y="114300"/>
                    <a:pt x="171450" y="114300"/>
                  </a:cubicBezTo>
                  <a:cubicBezTo>
                    <a:pt x="160928" y="114300"/>
                    <a:pt x="152400" y="105771"/>
                    <a:pt x="152400" y="95250"/>
                  </a:cubicBezTo>
                  <a:lnTo>
                    <a:pt x="152400" y="90487"/>
                  </a:lnTo>
                  <a:cubicBezTo>
                    <a:pt x="152400" y="87857"/>
                    <a:pt x="150267" y="85725"/>
                    <a:pt x="147637" y="85725"/>
                  </a:cubicBezTo>
                  <a:lnTo>
                    <a:pt x="119062" y="85725"/>
                  </a:lnTo>
                  <a:cubicBezTo>
                    <a:pt x="116432" y="85725"/>
                    <a:pt x="114300" y="87857"/>
                    <a:pt x="114300" y="90487"/>
                  </a:cubicBezTo>
                  <a:lnTo>
                    <a:pt x="114300" y="95250"/>
                  </a:lnTo>
                  <a:cubicBezTo>
                    <a:pt x="114300" y="105771"/>
                    <a:pt x="105771" y="114300"/>
                    <a:pt x="95250" y="114300"/>
                  </a:cubicBezTo>
                  <a:cubicBezTo>
                    <a:pt x="84728" y="114300"/>
                    <a:pt x="76200" y="105771"/>
                    <a:pt x="76200" y="95250"/>
                  </a:cubicBezTo>
                  <a:lnTo>
                    <a:pt x="76200" y="90487"/>
                  </a:lnTo>
                  <a:cubicBezTo>
                    <a:pt x="76200" y="87857"/>
                    <a:pt x="74067" y="85725"/>
                    <a:pt x="71437" y="85725"/>
                  </a:cubicBezTo>
                  <a:lnTo>
                    <a:pt x="42862" y="85725"/>
                  </a:lnTo>
                  <a:cubicBezTo>
                    <a:pt x="40232" y="85725"/>
                    <a:pt x="38100" y="87857"/>
                    <a:pt x="38100" y="90487"/>
                  </a:cubicBezTo>
                  <a:lnTo>
                    <a:pt x="38100" y="328612"/>
                  </a:lnTo>
                  <a:cubicBezTo>
                    <a:pt x="38100" y="331242"/>
                    <a:pt x="40232" y="333375"/>
                    <a:pt x="42862" y="333375"/>
                  </a:cubicBezTo>
                  <a:lnTo>
                    <a:pt x="233362" y="333375"/>
                  </a:lnTo>
                  <a:cubicBezTo>
                    <a:pt x="235992" y="333375"/>
                    <a:pt x="238125" y="335507"/>
                    <a:pt x="238125" y="338137"/>
                  </a:cubicBezTo>
                  <a:lnTo>
                    <a:pt x="238125" y="366712"/>
                  </a:lnTo>
                  <a:cubicBezTo>
                    <a:pt x="238125" y="369342"/>
                    <a:pt x="235992" y="371475"/>
                    <a:pt x="233362" y="371475"/>
                  </a:cubicBezTo>
                  <a:lnTo>
                    <a:pt x="38100" y="371475"/>
                  </a:lnTo>
                  <a:cubicBezTo>
                    <a:pt x="17057" y="371475"/>
                    <a:pt x="0" y="354417"/>
                    <a:pt x="0" y="333375"/>
                  </a:cubicBezTo>
                  <a:lnTo>
                    <a:pt x="0" y="85725"/>
                  </a:lnTo>
                  <a:cubicBezTo>
                    <a:pt x="0" y="64682"/>
                    <a:pt x="17057" y="47625"/>
                    <a:pt x="38100" y="47625"/>
                  </a:cubicBezTo>
                  <a:lnTo>
                    <a:pt x="71437" y="47625"/>
                  </a:lnTo>
                  <a:cubicBezTo>
                    <a:pt x="74067" y="47625"/>
                    <a:pt x="76200" y="45492"/>
                    <a:pt x="76200" y="42862"/>
                  </a:cubicBezTo>
                  <a:lnTo>
                    <a:pt x="76200" y="19050"/>
                  </a:lnTo>
                  <a:cubicBezTo>
                    <a:pt x="76200" y="8528"/>
                    <a:pt x="84728" y="0"/>
                    <a:pt x="95250" y="0"/>
                  </a:cubicBezTo>
                  <a:cubicBezTo>
                    <a:pt x="105771" y="0"/>
                    <a:pt x="114300" y="8528"/>
                    <a:pt x="114300" y="19050"/>
                  </a:cubicBezTo>
                  <a:lnTo>
                    <a:pt x="114300" y="42862"/>
                  </a:lnTo>
                  <a:cubicBezTo>
                    <a:pt x="114300" y="45492"/>
                    <a:pt x="116432" y="47625"/>
                    <a:pt x="119062" y="47625"/>
                  </a:cubicBezTo>
                  <a:lnTo>
                    <a:pt x="147637" y="47625"/>
                  </a:lnTo>
                  <a:cubicBezTo>
                    <a:pt x="150267" y="47625"/>
                    <a:pt x="152400" y="45492"/>
                    <a:pt x="152400" y="42862"/>
                  </a:cubicBezTo>
                  <a:lnTo>
                    <a:pt x="152400" y="19050"/>
                  </a:lnTo>
                  <a:cubicBezTo>
                    <a:pt x="152400" y="8528"/>
                    <a:pt x="160928" y="0"/>
                    <a:pt x="171450" y="0"/>
                  </a:cubicBezTo>
                  <a:cubicBezTo>
                    <a:pt x="181971" y="0"/>
                    <a:pt x="190500" y="8528"/>
                    <a:pt x="190500" y="19050"/>
                  </a:cubicBezTo>
                  <a:lnTo>
                    <a:pt x="190500" y="42862"/>
                  </a:lnTo>
                  <a:cubicBezTo>
                    <a:pt x="190500" y="45492"/>
                    <a:pt x="192632" y="47625"/>
                    <a:pt x="195262" y="47625"/>
                  </a:cubicBezTo>
                  <a:lnTo>
                    <a:pt x="223837" y="47625"/>
                  </a:lnTo>
                  <a:cubicBezTo>
                    <a:pt x="226467" y="47625"/>
                    <a:pt x="228600" y="45492"/>
                    <a:pt x="228600" y="42862"/>
                  </a:cubicBezTo>
                  <a:lnTo>
                    <a:pt x="228600" y="19050"/>
                  </a:lnTo>
                  <a:cubicBezTo>
                    <a:pt x="228600" y="8528"/>
                    <a:pt x="237128" y="0"/>
                    <a:pt x="247650" y="0"/>
                  </a:cubicBezTo>
                  <a:cubicBezTo>
                    <a:pt x="258171" y="0"/>
                    <a:pt x="266700" y="8528"/>
                    <a:pt x="266700" y="19050"/>
                  </a:cubicBezTo>
                  <a:lnTo>
                    <a:pt x="266700" y="42862"/>
                  </a:lnTo>
                  <a:cubicBezTo>
                    <a:pt x="266700" y="45492"/>
                    <a:pt x="268832" y="47625"/>
                    <a:pt x="271462" y="47625"/>
                  </a:cubicBezTo>
                  <a:lnTo>
                    <a:pt x="295275" y="47625"/>
                  </a:lnTo>
                  <a:cubicBezTo>
                    <a:pt x="316317" y="47625"/>
                    <a:pt x="333375" y="64682"/>
                    <a:pt x="333375" y="85725"/>
                  </a:cubicBezTo>
                  <a:lnTo>
                    <a:pt x="333375" y="187833"/>
                  </a:lnTo>
                  <a:cubicBezTo>
                    <a:pt x="333447" y="189766"/>
                    <a:pt x="332188" y="191497"/>
                    <a:pt x="330326" y="192024"/>
                  </a:cubicBezTo>
                  <a:cubicBezTo>
                    <a:pt x="320250" y="196149"/>
                    <a:pt x="311016" y="202090"/>
                    <a:pt x="303085" y="209550"/>
                  </a:cubicBezTo>
                  <a:cubicBezTo>
                    <a:pt x="301753" y="210890"/>
                    <a:pt x="299734" y="211273"/>
                    <a:pt x="298004" y="210513"/>
                  </a:cubicBezTo>
                  <a:cubicBezTo>
                    <a:pt x="296274" y="209754"/>
                    <a:pt x="295189" y="208008"/>
                    <a:pt x="295274" y="206120"/>
                  </a:cubicBezTo>
                  <a:lnTo>
                    <a:pt x="295274" y="90487"/>
                  </a:lnTo>
                  <a:cubicBezTo>
                    <a:pt x="295274" y="87857"/>
                    <a:pt x="293142" y="85725"/>
                    <a:pt x="290512" y="85725"/>
                  </a:cubicBezTo>
                  <a:lnTo>
                    <a:pt x="271462" y="85725"/>
                  </a:lnTo>
                  <a:cubicBezTo>
                    <a:pt x="268832" y="85725"/>
                    <a:pt x="266699" y="87857"/>
                    <a:pt x="266699" y="90487"/>
                  </a:cubicBezTo>
                  <a:close/>
                  <a:moveTo>
                    <a:pt x="457200" y="323850"/>
                  </a:moveTo>
                  <a:lnTo>
                    <a:pt x="457200" y="428625"/>
                  </a:lnTo>
                  <a:cubicBezTo>
                    <a:pt x="457200" y="444406"/>
                    <a:pt x="444406" y="457200"/>
                    <a:pt x="428625" y="457200"/>
                  </a:cubicBezTo>
                  <a:lnTo>
                    <a:pt x="295275" y="457200"/>
                  </a:lnTo>
                  <a:cubicBezTo>
                    <a:pt x="279493" y="457200"/>
                    <a:pt x="266700" y="444406"/>
                    <a:pt x="266700" y="428625"/>
                  </a:cubicBezTo>
                  <a:lnTo>
                    <a:pt x="266700" y="323850"/>
                  </a:lnTo>
                  <a:cubicBezTo>
                    <a:pt x="266759" y="308925"/>
                    <a:pt x="278294" y="296559"/>
                    <a:pt x="293179" y="295465"/>
                  </a:cubicBezTo>
                  <a:cubicBezTo>
                    <a:pt x="293786" y="295417"/>
                    <a:pt x="294349" y="295128"/>
                    <a:pt x="294742" y="294663"/>
                  </a:cubicBezTo>
                  <a:cubicBezTo>
                    <a:pt x="295136" y="294198"/>
                    <a:pt x="295327" y="293595"/>
                    <a:pt x="295275" y="292989"/>
                  </a:cubicBezTo>
                  <a:lnTo>
                    <a:pt x="295275" y="271462"/>
                  </a:lnTo>
                  <a:cubicBezTo>
                    <a:pt x="295275" y="234639"/>
                    <a:pt x="325126" y="204787"/>
                    <a:pt x="361950" y="204787"/>
                  </a:cubicBezTo>
                  <a:cubicBezTo>
                    <a:pt x="398773" y="204787"/>
                    <a:pt x="428625" y="234639"/>
                    <a:pt x="428625" y="271462"/>
                  </a:cubicBezTo>
                  <a:lnTo>
                    <a:pt x="428625" y="293179"/>
                  </a:lnTo>
                  <a:cubicBezTo>
                    <a:pt x="428620" y="294371"/>
                    <a:pt x="429532" y="295366"/>
                    <a:pt x="430720" y="295465"/>
                  </a:cubicBezTo>
                  <a:cubicBezTo>
                    <a:pt x="445605" y="296559"/>
                    <a:pt x="457140" y="308925"/>
                    <a:pt x="457200" y="323850"/>
                  </a:cubicBezTo>
                  <a:close/>
                  <a:moveTo>
                    <a:pt x="381000" y="385762"/>
                  </a:moveTo>
                  <a:cubicBezTo>
                    <a:pt x="381000" y="375241"/>
                    <a:pt x="372471" y="366712"/>
                    <a:pt x="361950" y="366712"/>
                  </a:cubicBezTo>
                  <a:cubicBezTo>
                    <a:pt x="351428" y="366712"/>
                    <a:pt x="342900" y="375241"/>
                    <a:pt x="342900" y="385762"/>
                  </a:cubicBezTo>
                  <a:cubicBezTo>
                    <a:pt x="342900" y="396283"/>
                    <a:pt x="351428" y="404812"/>
                    <a:pt x="361950" y="404812"/>
                  </a:cubicBezTo>
                  <a:cubicBezTo>
                    <a:pt x="372471" y="404812"/>
                    <a:pt x="381000" y="396283"/>
                    <a:pt x="381000" y="385762"/>
                  </a:cubicBezTo>
                  <a:close/>
                  <a:moveTo>
                    <a:pt x="390525" y="271462"/>
                  </a:moveTo>
                  <a:cubicBezTo>
                    <a:pt x="390525" y="255681"/>
                    <a:pt x="377731" y="242887"/>
                    <a:pt x="361950" y="242887"/>
                  </a:cubicBezTo>
                  <a:cubicBezTo>
                    <a:pt x="346168" y="242887"/>
                    <a:pt x="333375" y="255681"/>
                    <a:pt x="333375" y="271462"/>
                  </a:cubicBezTo>
                  <a:lnTo>
                    <a:pt x="333375" y="292988"/>
                  </a:lnTo>
                  <a:cubicBezTo>
                    <a:pt x="333450" y="294148"/>
                    <a:pt x="334322" y="295098"/>
                    <a:pt x="335470" y="295275"/>
                  </a:cubicBezTo>
                  <a:lnTo>
                    <a:pt x="388429" y="295275"/>
                  </a:lnTo>
                  <a:cubicBezTo>
                    <a:pt x="389617" y="295175"/>
                    <a:pt x="390529" y="294180"/>
                    <a:pt x="390525" y="292988"/>
                  </a:cubicBezTo>
                  <a:close/>
                </a:path>
              </a:pathLst>
            </a:custGeom>
            <a:solidFill>
              <a:srgbClr val="484848"/>
            </a:solidFill>
            <a:ln>
              <a:noFill/>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
          <p:nvSpPr>
            <p:cNvPr id="16" name="TextBox 21">
              <a:extLst>
                <a:ext uri="{FF2B5EF4-FFF2-40B4-BE49-F238E27FC236}">
                  <a16:creationId xmlns:a16="http://schemas.microsoft.com/office/drawing/2014/main" id="{5FF89CAC-E34B-87FF-9B34-01E49C72DE58}"/>
                </a:ext>
              </a:extLst>
            </p:cNvPr>
            <p:cNvSpPr txBox="1"/>
            <p:nvPr/>
          </p:nvSpPr>
          <p:spPr>
            <a:xfrm>
              <a:off x="6515631" y="1688306"/>
              <a:ext cx="743793" cy="461665"/>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500" b="1">
                  <a:solidFill>
                    <a:srgbClr val="4E88E7"/>
                  </a:solidFill>
                  <a:latin typeface="Nirmala UI Semilight" panose="020B0402040204020203" pitchFamily="34" charset="0"/>
                  <a:ea typeface="Nirmala UI Semilight" panose="020B0402040204020203" pitchFamily="34" charset="0"/>
                  <a:cs typeface="Nirmala UI Semilight" panose="020B0402040204020203" pitchFamily="34" charset="0"/>
                </a:rPr>
                <a:t>Security
Playbook</a:t>
              </a:r>
            </a:p>
          </p:txBody>
        </p:sp>
        <p:sp>
          <p:nvSpPr>
            <p:cNvPr id="17" name="TextBox 22">
              <a:extLst>
                <a:ext uri="{FF2B5EF4-FFF2-40B4-BE49-F238E27FC236}">
                  <a16:creationId xmlns:a16="http://schemas.microsoft.com/office/drawing/2014/main" id="{82E56EC4-1466-4688-B31D-235B5C75171A}"/>
                </a:ext>
              </a:extLst>
            </p:cNvPr>
            <p:cNvSpPr txBox="1"/>
            <p:nvPr/>
          </p:nvSpPr>
          <p:spPr>
            <a:xfrm>
              <a:off x="4919193" y="1916906"/>
              <a:ext cx="1016304" cy="230832"/>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500" b="1">
                  <a:solidFill>
                    <a:srgbClr val="1EABDA"/>
                  </a:solidFill>
                  <a:latin typeface="Nirmala UI Semilight" panose="020B0402040204020203" pitchFamily="34" charset="0"/>
                  <a:ea typeface="Nirmala UI Semilight" panose="020B0402040204020203" pitchFamily="34" charset="0"/>
                  <a:cs typeface="Nirmala UI Semilight" panose="020B0402040204020203" pitchFamily="34" charset="0"/>
                </a:rPr>
                <a:t>Dependabot</a:t>
              </a:r>
            </a:p>
          </p:txBody>
        </p:sp>
        <p:sp>
          <p:nvSpPr>
            <p:cNvPr id="18" name="TextBox 23">
              <a:extLst>
                <a:ext uri="{FF2B5EF4-FFF2-40B4-BE49-F238E27FC236}">
                  <a16:creationId xmlns:a16="http://schemas.microsoft.com/office/drawing/2014/main" id="{E386C1FE-7E09-A8D4-B005-2F54390DAE78}"/>
                </a:ext>
              </a:extLst>
            </p:cNvPr>
            <p:cNvSpPr txBox="1"/>
            <p:nvPr/>
          </p:nvSpPr>
          <p:spPr>
            <a:xfrm>
              <a:off x="4818594" y="2283618"/>
              <a:ext cx="1229503" cy="507831"/>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100" b="0" dirty="0">
                  <a:solidFill>
                    <a:srgbClr val="32444A"/>
                  </a:solidFill>
                  <a:latin typeface="Nirmala UI Semilight" panose="020B0402040204020203" pitchFamily="34" charset="0"/>
                  <a:ea typeface="Nirmala UI Semilight" panose="020B0402040204020203" pitchFamily="34" charset="0"/>
                  <a:cs typeface="Nirmala UI Semilight" panose="020B0402040204020203" pitchFamily="34" charset="0"/>
                </a:rPr>
                <a:t>Monitors third-party
library
vulnerabilities.</a:t>
              </a:r>
            </a:p>
          </p:txBody>
        </p:sp>
        <p:sp>
          <p:nvSpPr>
            <p:cNvPr id="19" name="TextBox 24">
              <a:extLst>
                <a:ext uri="{FF2B5EF4-FFF2-40B4-BE49-F238E27FC236}">
                  <a16:creationId xmlns:a16="http://schemas.microsoft.com/office/drawing/2014/main" id="{7005B82A-3732-666B-B909-05F8EEFF064B}"/>
                </a:ext>
              </a:extLst>
            </p:cNvPr>
            <p:cNvSpPr txBox="1"/>
            <p:nvPr/>
          </p:nvSpPr>
          <p:spPr>
            <a:xfrm>
              <a:off x="6415285" y="2283618"/>
              <a:ext cx="950581" cy="507831"/>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100" b="0">
                  <a:solidFill>
                    <a:srgbClr val="3A4455"/>
                  </a:solidFill>
                  <a:latin typeface="Nirmala UI Semilight" panose="020B0402040204020203" pitchFamily="34" charset="0"/>
                  <a:ea typeface="Nirmala UI Semilight" panose="020B0402040204020203" pitchFamily="34" charset="0"/>
                  <a:cs typeface="Nirmala UI Semilight" panose="020B0402040204020203" pitchFamily="34" charset="0"/>
                </a:rPr>
                <a:t>Defines security
protocols and
responsibilities.</a:t>
              </a:r>
            </a:p>
          </p:txBody>
        </p:sp>
        <p:sp>
          <p:nvSpPr>
            <p:cNvPr id="20" name="TextBox 25">
              <a:extLst>
                <a:ext uri="{FF2B5EF4-FFF2-40B4-BE49-F238E27FC236}">
                  <a16:creationId xmlns:a16="http://schemas.microsoft.com/office/drawing/2014/main" id="{32124DCB-70B6-48E4-F8ED-5A03505C3F5E}"/>
                </a:ext>
              </a:extLst>
            </p:cNvPr>
            <p:cNvSpPr txBox="1"/>
            <p:nvPr/>
          </p:nvSpPr>
          <p:spPr>
            <a:xfrm>
              <a:off x="3368082" y="2626518"/>
              <a:ext cx="910506" cy="169277"/>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100" b="0">
                  <a:solidFill>
                    <a:srgbClr val="484848"/>
                  </a:solidFill>
                  <a:latin typeface="Nirmala UI Semilight" panose="020B0402040204020203" pitchFamily="34" charset="0"/>
                  <a:ea typeface="Nirmala UI Semilight" panose="020B0402040204020203" pitchFamily="34" charset="0"/>
                  <a:cs typeface="Nirmala UI Semilight" panose="020B0402040204020203" pitchFamily="34" charset="0"/>
                </a:rPr>
                <a:t>Early Detection</a:t>
              </a:r>
            </a:p>
          </p:txBody>
        </p:sp>
        <p:sp>
          <p:nvSpPr>
            <p:cNvPr id="21" name="TextBox 26">
              <a:extLst>
                <a:ext uri="{FF2B5EF4-FFF2-40B4-BE49-F238E27FC236}">
                  <a16:creationId xmlns:a16="http://schemas.microsoft.com/office/drawing/2014/main" id="{99909AAA-0841-2A51-1157-2982980E7184}"/>
                </a:ext>
              </a:extLst>
            </p:cNvPr>
            <p:cNvSpPr txBox="1"/>
            <p:nvPr/>
          </p:nvSpPr>
          <p:spPr>
            <a:xfrm>
              <a:off x="7951675" y="2626518"/>
              <a:ext cx="876842" cy="169277"/>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100" b="0">
                  <a:solidFill>
                    <a:srgbClr val="484848"/>
                  </a:solidFill>
                  <a:latin typeface="Nirmala UI Semilight" panose="020B0402040204020203" pitchFamily="34" charset="0"/>
                  <a:ea typeface="Nirmala UI Semilight" panose="020B0402040204020203" pitchFamily="34" charset="0"/>
                  <a:cs typeface="Nirmala UI Semilight" panose="020B0402040204020203" pitchFamily="34" charset="0"/>
                </a:rPr>
                <a:t>Late Detection</a:t>
              </a:r>
            </a:p>
          </p:txBody>
        </p:sp>
        <p:sp>
          <p:nvSpPr>
            <p:cNvPr id="22" name="TextBox 27">
              <a:extLst>
                <a:ext uri="{FF2B5EF4-FFF2-40B4-BE49-F238E27FC236}">
                  <a16:creationId xmlns:a16="http://schemas.microsoft.com/office/drawing/2014/main" id="{2FAEAF95-3D79-876D-3A37-6A9B17823663}"/>
                </a:ext>
              </a:extLst>
            </p:cNvPr>
            <p:cNvSpPr txBox="1"/>
            <p:nvPr/>
          </p:nvSpPr>
          <p:spPr>
            <a:xfrm>
              <a:off x="4835227" y="4431506"/>
              <a:ext cx="921727" cy="230832"/>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500" b="1">
                  <a:solidFill>
                    <a:srgbClr val="92BD39"/>
                  </a:solidFill>
                  <a:latin typeface="Nirmala UI Semilight" panose="020B0402040204020203" pitchFamily="34" charset="0"/>
                  <a:ea typeface="Nirmala UI Semilight" panose="020B0402040204020203" pitchFamily="34" charset="0"/>
                  <a:cs typeface="Nirmala UI Semilight" panose="020B0402040204020203" pitchFamily="34" charset="0"/>
                </a:rPr>
                <a:t>SonarQube</a:t>
              </a:r>
            </a:p>
          </p:txBody>
        </p:sp>
        <p:sp>
          <p:nvSpPr>
            <p:cNvPr id="23" name="TextBox 28">
              <a:extLst>
                <a:ext uri="{FF2B5EF4-FFF2-40B4-BE49-F238E27FC236}">
                  <a16:creationId xmlns:a16="http://schemas.microsoft.com/office/drawing/2014/main" id="{19E0FB97-FD6D-023B-44A7-4CEDF609678F}"/>
                </a:ext>
              </a:extLst>
            </p:cNvPr>
            <p:cNvSpPr txBox="1"/>
            <p:nvPr/>
          </p:nvSpPr>
          <p:spPr>
            <a:xfrm>
              <a:off x="6465840" y="4431506"/>
              <a:ext cx="1021112" cy="230832"/>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500" b="1">
                  <a:solidFill>
                    <a:srgbClr val="DE8431"/>
                  </a:solidFill>
                  <a:latin typeface="Nirmala UI Semilight" panose="020B0402040204020203" pitchFamily="34" charset="0"/>
                  <a:ea typeface="Nirmala UI Semilight" panose="020B0402040204020203" pitchFamily="34" charset="0"/>
                  <a:cs typeface="Nirmala UI Semilight" panose="020B0402040204020203" pitchFamily="34" charset="0"/>
                </a:rPr>
                <a:t>OWASP ZAP</a:t>
              </a:r>
            </a:p>
          </p:txBody>
        </p:sp>
        <p:sp>
          <p:nvSpPr>
            <p:cNvPr id="24" name="TextBox 29">
              <a:extLst>
                <a:ext uri="{FF2B5EF4-FFF2-40B4-BE49-F238E27FC236}">
                  <a16:creationId xmlns:a16="http://schemas.microsoft.com/office/drawing/2014/main" id="{9A7123FD-F5FC-A96E-EF2B-FEC817A04A91}"/>
                </a:ext>
              </a:extLst>
            </p:cNvPr>
            <p:cNvSpPr txBox="1"/>
            <p:nvPr/>
          </p:nvSpPr>
          <p:spPr>
            <a:xfrm>
              <a:off x="4778782" y="4769643"/>
              <a:ext cx="1183016" cy="33855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100" b="0">
                  <a:solidFill>
                    <a:srgbClr val="424736"/>
                  </a:solidFill>
                  <a:latin typeface="Nirmala UI Semilight" panose="020B0402040204020203" pitchFamily="34" charset="0"/>
                  <a:ea typeface="Nirmala UI Semilight" panose="020B0402040204020203" pitchFamily="34" charset="0"/>
                  <a:cs typeface="Nirmala UI Semilight" panose="020B0402040204020203" pitchFamily="34" charset="0"/>
                </a:rPr>
                <a:t>Detects
vulnerabilities early.</a:t>
              </a:r>
            </a:p>
          </p:txBody>
        </p:sp>
        <p:sp>
          <p:nvSpPr>
            <p:cNvPr id="25" name="TextBox 30">
              <a:extLst>
                <a:ext uri="{FF2B5EF4-FFF2-40B4-BE49-F238E27FC236}">
                  <a16:creationId xmlns:a16="http://schemas.microsoft.com/office/drawing/2014/main" id="{CCC15A2C-8401-78A1-ACE0-C14F1E2F042A}"/>
                </a:ext>
              </a:extLst>
            </p:cNvPr>
            <p:cNvSpPr txBox="1"/>
            <p:nvPr/>
          </p:nvSpPr>
          <p:spPr>
            <a:xfrm>
              <a:off x="6437006" y="4769643"/>
              <a:ext cx="1054776" cy="338554"/>
            </a:xfrm>
            <a:prstGeom prst="rect">
              <a:avLst/>
            </a:prstGeom>
            <a:noFill/>
            <a:ln>
              <a:noFill/>
            </a:ln>
          </p:spPr>
          <p:txBody>
            <a:bodyPr wrap="none" lIns="0" tIns="0" rIns="0" bIns="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sz="1100" b="0">
                  <a:solidFill>
                    <a:srgbClr val="4C4034"/>
                  </a:solidFill>
                  <a:latin typeface="Nirmala UI Semilight" panose="020B0402040204020203" pitchFamily="34" charset="0"/>
                  <a:ea typeface="Nirmala UI Semilight" panose="020B0402040204020203" pitchFamily="34" charset="0"/>
                  <a:cs typeface="Nirmala UI Semilight" panose="020B0402040204020203" pitchFamily="34" charset="0"/>
                </a:rPr>
                <a:t>Identifies runtime
vulnerabilities.</a:t>
              </a:r>
            </a:p>
          </p:txBody>
        </p:sp>
      </p:grpSp>
    </p:spTree>
    <p:extLst>
      <p:ext uri="{BB962C8B-B14F-4D97-AF65-F5344CB8AC3E}">
        <p14:creationId xmlns:p14="http://schemas.microsoft.com/office/powerpoint/2010/main" val="32589456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24539-AD2D-8993-465C-C2587C6068A8}"/>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E9877615-F776-BC83-5026-752FCBB841A0}"/>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6340C2B7-4AAD-83C9-83FE-9C0B992D26ED}"/>
              </a:ext>
            </a:extLst>
          </p:cNvPr>
          <p:cNvSpPr txBox="1">
            <a:spLocks noGrp="1"/>
          </p:cNvSpPr>
          <p:nvPr>
            <p:ph type="title"/>
          </p:nvPr>
        </p:nvSpPr>
        <p:spPr>
          <a:xfrm>
            <a:off x="598881"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Hands on exercise:</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0AEFE258-6C05-AF37-9447-28711B3E0152}"/>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50F98211-3AC5-3B19-4C2B-23C677209C66}"/>
              </a:ext>
            </a:extLst>
          </p:cNvPr>
          <p:cNvSpPr>
            <a:spLocks noGrp="1"/>
          </p:cNvSpPr>
          <p:nvPr>
            <p:ph type="sldNum" sz="quarter" idx="12"/>
          </p:nvPr>
        </p:nvSpPr>
        <p:spPr/>
        <p:txBody>
          <a:bodyPr/>
          <a:lstStyle/>
          <a:p>
            <a:fld id="{D99624C5-FDF6-4954-B8C3-64918F306FAA}" type="slidenum">
              <a:rPr lang="en-US" smtClean="0"/>
              <a:t>18</a:t>
            </a:fld>
            <a:endParaRPr lang="en-US" dirty="0"/>
          </a:p>
        </p:txBody>
      </p:sp>
      <p:sp>
        <p:nvSpPr>
          <p:cNvPr id="5" name="TextBox 4">
            <a:extLst>
              <a:ext uri="{FF2B5EF4-FFF2-40B4-BE49-F238E27FC236}">
                <a16:creationId xmlns:a16="http://schemas.microsoft.com/office/drawing/2014/main" id="{607A6DDB-B3E7-601D-8BF5-8D450DC1240E}"/>
              </a:ext>
            </a:extLst>
          </p:cNvPr>
          <p:cNvSpPr txBox="1"/>
          <p:nvPr/>
        </p:nvSpPr>
        <p:spPr>
          <a:xfrm>
            <a:off x="759541" y="941844"/>
            <a:ext cx="10672917" cy="5632311"/>
          </a:xfrm>
          <a:prstGeom prst="rect">
            <a:avLst/>
          </a:prstGeom>
          <a:noFill/>
        </p:spPr>
        <p:txBody>
          <a:bodyPr wrap="square">
            <a:spAutoFit/>
          </a:bodyPr>
          <a:lstStyle/>
          <a:p>
            <a:pPr>
              <a:buNone/>
            </a:pPr>
            <a:r>
              <a:rPr lang="en-US" b="1" dirty="0">
                <a:effectLst/>
                <a:latin typeface="Nirmala UI Semilight" panose="020B0402040204020203" pitchFamily="34" charset="0"/>
                <a:ea typeface="Nirmala UI Semilight" panose="020B0402040204020203" pitchFamily="34" charset="0"/>
                <a:cs typeface="Nirmala UI Semilight" panose="020B0402040204020203" pitchFamily="34" charset="0"/>
              </a:rPr>
              <a:t>Objective:</a:t>
            </a:r>
            <a:r>
              <a:rPr lang="en-US" dirty="0">
                <a:effectLst/>
                <a:latin typeface="Nirmala UI Semilight" panose="020B0402040204020203" pitchFamily="34" charset="0"/>
                <a:ea typeface="Nirmala UI Semilight" panose="020B0402040204020203" pitchFamily="34" charset="0"/>
                <a:cs typeface="Nirmala UI Semilight" panose="020B0402040204020203" pitchFamily="34" charset="0"/>
              </a:rPr>
              <a:t> Apply learned concepts to secure the login functionality of "</a:t>
            </a:r>
            <a:r>
              <a:rPr lang="en-US" dirty="0" err="1">
                <a:effectLst/>
                <a:latin typeface="Nirmala UI Semilight" panose="020B0402040204020203" pitchFamily="34" charset="0"/>
                <a:ea typeface="Nirmala UI Semilight" panose="020B0402040204020203" pitchFamily="34" charset="0"/>
                <a:cs typeface="Nirmala UI Semilight" panose="020B0402040204020203" pitchFamily="34" charset="0"/>
              </a:rPr>
              <a:t>ShopEasy</a:t>
            </a:r>
            <a:r>
              <a:rPr lang="en-US" dirty="0">
                <a:effectLst/>
                <a:latin typeface="Nirmala UI Semilight" panose="020B0402040204020203" pitchFamily="34" charset="0"/>
                <a:ea typeface="Nirmala UI Semilight" panose="020B0402040204020203" pitchFamily="34" charset="0"/>
                <a:cs typeface="Nirmala UI Semilight" panose="020B0402040204020203" pitchFamily="34" charset="0"/>
              </a:rPr>
              <a:t>."</a:t>
            </a:r>
          </a:p>
          <a:p>
            <a:pPr>
              <a:buNone/>
            </a:pPr>
            <a:r>
              <a:rPr lang="en-US" b="1" dirty="0">
                <a:effectLst/>
                <a:latin typeface="Nirmala UI Semilight" panose="020B0402040204020203" pitchFamily="34" charset="0"/>
                <a:ea typeface="Nirmala UI Semilight" panose="020B0402040204020203" pitchFamily="34" charset="0"/>
                <a:cs typeface="Nirmala UI Semilight" panose="020B0402040204020203" pitchFamily="34" charset="0"/>
              </a:rPr>
              <a:t>Instructions:</a:t>
            </a:r>
          </a:p>
          <a:p>
            <a:pPr>
              <a:buNone/>
            </a:pPr>
            <a:endParaRPr lang="en-US" dirty="0">
              <a:effectLst/>
              <a:latin typeface="Nirmala UI Semilight" panose="020B0402040204020203" pitchFamily="34" charset="0"/>
              <a:ea typeface="Nirmala UI Semilight" panose="020B0402040204020203" pitchFamily="34" charset="0"/>
              <a:cs typeface="Nirmala UI Semilight" panose="020B0402040204020203" pitchFamily="34" charset="0"/>
            </a:endParaRPr>
          </a:p>
          <a:p>
            <a:pPr>
              <a:buNone/>
            </a:pPr>
            <a:r>
              <a:rPr lang="en-US" b="1" dirty="0">
                <a:effectLst/>
                <a:latin typeface="Nirmala UI Semilight" panose="020B0402040204020203" pitchFamily="34" charset="0"/>
                <a:ea typeface="Nirmala UI Semilight" panose="020B0402040204020203" pitchFamily="34" charset="0"/>
                <a:cs typeface="Nirmala UI Semilight" panose="020B0402040204020203" pitchFamily="34" charset="0"/>
              </a:rPr>
              <a:t>Task:</a:t>
            </a:r>
            <a:r>
              <a:rPr lang="en-US" dirty="0">
                <a:effectLst/>
                <a:latin typeface="Nirmala UI Semilight" panose="020B0402040204020203" pitchFamily="34" charset="0"/>
                <a:ea typeface="Nirmala UI Semilight" panose="020B0402040204020203" pitchFamily="34" charset="0"/>
                <a:cs typeface="Nirmala UI Semilight" panose="020B0402040204020203" pitchFamily="34" charset="0"/>
              </a:rPr>
              <a:t> Secure the login functionality against SQL injection and implement frontend input validation.</a:t>
            </a:r>
          </a:p>
          <a:p>
            <a:pPr>
              <a:buNone/>
            </a:pPr>
            <a:r>
              <a:rPr lang="en-US" b="1" dirty="0">
                <a:effectLst/>
                <a:latin typeface="Nirmala UI Semilight" panose="020B0402040204020203" pitchFamily="34" charset="0"/>
                <a:ea typeface="Nirmala UI Semilight" panose="020B0402040204020203" pitchFamily="34" charset="0"/>
                <a:cs typeface="Nirmala UI Semilight" panose="020B0402040204020203" pitchFamily="34" charset="0"/>
              </a:rPr>
              <a:t>Steps:</a:t>
            </a:r>
            <a:endParaRPr lang="en-US" dirty="0">
              <a:effectLst/>
              <a:latin typeface="Nirmala UI Semilight" panose="020B0402040204020203" pitchFamily="34" charset="0"/>
              <a:ea typeface="Nirmala UI Semilight" panose="020B0402040204020203" pitchFamily="34" charset="0"/>
              <a:cs typeface="Nirmala UI Semilight" panose="020B0402040204020203" pitchFamily="34" charset="0"/>
            </a:endParaRPr>
          </a:p>
          <a:p>
            <a:endParaRPr lang="en-US"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Backend Fix:</a:t>
            </a: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L="742950" lvl="1" indent="-285750">
              <a:buFont typeface="+mj-lt"/>
              <a:buAutoNum type="arabicPeriod"/>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Locate the vulnerable login code in backend/app.py.</a:t>
            </a:r>
          </a:p>
          <a:p>
            <a:pPr marL="742950" lvl="1" indent="-285750">
              <a:buFont typeface="+mj-lt"/>
              <a:buAutoNum type="arabicPeriod"/>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Modify the code to use parameterized queries to prevent SQL injection.</a:t>
            </a:r>
          </a:p>
          <a:p>
            <a:pPr marL="742950" lvl="1" indent="-285750">
              <a:buFont typeface="+mj-lt"/>
              <a:buAutoNum type="arabicPeriod"/>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Test the fix by attempting an SQL injection attack (e.g., entering ' OR '1'='1 as the password).</a:t>
            </a:r>
          </a:p>
          <a:p>
            <a:endParaRPr lang="en-CA" b="1"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CA" b="1" dirty="0">
                <a:latin typeface="Nirmala UI Semilight" panose="020B0402040204020203" pitchFamily="34" charset="0"/>
                <a:ea typeface="Nirmala UI Semilight" panose="020B0402040204020203" pitchFamily="34" charset="0"/>
                <a:cs typeface="Nirmala UI Semilight" panose="020B0402040204020203" pitchFamily="34" charset="0"/>
              </a:rPr>
              <a:t>Frontend Enhancements:</a:t>
            </a: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 Implement input validation in the login form to ensure: </a:t>
            </a:r>
          </a:p>
          <a:p>
            <a:pPr marL="742950" lvl="1" indent="-285750">
              <a:buFont typeface="Arial" panose="020B0604020202020204" pitchFamily="34" charset="0"/>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Username is between 3 and 50 characters.</a:t>
            </a:r>
          </a:p>
          <a:p>
            <a:pPr marL="742950" lvl="1" indent="-285750">
              <a:buFont typeface="Arial" panose="020B0604020202020204" pitchFamily="34" charset="0"/>
              <a:buChar char="•"/>
            </a:pP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Password is between 6 and 50 characters.</a:t>
            </a:r>
          </a:p>
          <a:p>
            <a:endParaRPr lang="en-CA"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Use a configurable API URL via environment variables (e.g., </a:t>
            </a:r>
            <a:r>
              <a:rPr lang="en-CA" dirty="0" err="1">
                <a:latin typeface="Nirmala UI Semilight" panose="020B0402040204020203" pitchFamily="34" charset="0"/>
                <a:ea typeface="Nirmala UI Semilight" panose="020B0402040204020203" pitchFamily="34" charset="0"/>
                <a:cs typeface="Nirmala UI Semilight" panose="020B0402040204020203" pitchFamily="34" charset="0"/>
              </a:rPr>
              <a:t>process.env.REACT_APP_API_URL</a:t>
            </a:r>
            <a:r>
              <a:rPr lang="en-CA" dirty="0">
                <a:latin typeface="Nirmala UI Semilight" panose="020B0402040204020203" pitchFamily="34" charset="0"/>
                <a:ea typeface="Nirmala UI Semilight" panose="020B0402040204020203" pitchFamily="34" charset="0"/>
                <a:cs typeface="Nirmala UI Semilight" panose="020B0402040204020203" pitchFamily="34" charset="0"/>
              </a:rPr>
              <a:t>) to ensure secure and flexible API calls.</a:t>
            </a:r>
          </a:p>
          <a:p>
            <a:pPr>
              <a:buFont typeface="Arial" panose="020B0604020202020204" pitchFamily="34" charset="0"/>
              <a:buNone/>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lvl="1"/>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a:buFont typeface="Arial" panose="020B0604020202020204" pitchFamily="34" charset="0"/>
              <a:buNone/>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41659357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2">
            <a:extLst>
              <a:ext uri="{FF2B5EF4-FFF2-40B4-BE49-F238E27FC236}">
                <a16:creationId xmlns:a16="http://schemas.microsoft.com/office/drawing/2014/main" id="{C6C4C6DE-BAE5-345D-A6A4-B6B1016882DC}"/>
              </a:ext>
            </a:extLst>
          </p:cNvPr>
          <p:cNvSpPr>
            <a:spLocks noGrp="1"/>
          </p:cNvSpPr>
          <p:nvPr>
            <p:ph type="body" idx="1"/>
          </p:nvPr>
        </p:nvSpPr>
        <p:spPr>
          <a:xfrm>
            <a:off x="10346067" y="5015134"/>
            <a:ext cx="1906548" cy="790130"/>
          </a:xfrm>
        </p:spPr>
        <p:txBody>
          <a:bodyPr/>
          <a:lstStyle/>
          <a:p>
            <a:endParaRPr lang="en-US"/>
          </a:p>
        </p:txBody>
      </p:sp>
      <p:sp>
        <p:nvSpPr>
          <p:cNvPr id="3" name="object 3"/>
          <p:cNvSpPr txBox="1"/>
          <p:nvPr/>
        </p:nvSpPr>
        <p:spPr>
          <a:xfrm>
            <a:off x="674666" y="1214468"/>
            <a:ext cx="10539125" cy="1998056"/>
          </a:xfrm>
          <a:prstGeom prst="rect">
            <a:avLst/>
          </a:prstGeom>
        </p:spPr>
        <p:txBody>
          <a:bodyPr vert="horz" lIns="91440" tIns="45720" rIns="91440" bIns="45720" rtlCol="0">
            <a:normAutofit/>
          </a:bodyPr>
          <a:lstStyle/>
          <a:p>
            <a:pPr>
              <a:buNone/>
            </a:pPr>
            <a:r>
              <a:rPr lang="en-US" sz="2400" b="1" dirty="0">
                <a:effectLst/>
              </a:rPr>
              <a:t>What is the primary purpose of threat modeling in </a:t>
            </a:r>
            <a:r>
              <a:rPr lang="en-US" sz="2400" b="1" dirty="0" err="1">
                <a:effectLst/>
              </a:rPr>
              <a:t>DevSecOps</a:t>
            </a:r>
            <a:r>
              <a:rPr lang="en-US" sz="2400" b="1" dirty="0">
                <a:effectLst/>
              </a:rPr>
              <a:t>?</a:t>
            </a:r>
            <a:endParaRPr lang="en-US" sz="2400" dirty="0">
              <a:effectLst/>
            </a:endParaRPr>
          </a:p>
          <a:p>
            <a:r>
              <a:rPr lang="en-US" sz="2400" dirty="0">
                <a:effectLst/>
              </a:rPr>
              <a:t>a) To automate security testing in CI/CD pipelines</a:t>
            </a:r>
            <a:br>
              <a:rPr lang="en-US" sz="2400" dirty="0">
                <a:effectLst/>
              </a:rPr>
            </a:br>
            <a:r>
              <a:rPr lang="en-US" sz="2400" dirty="0">
                <a:effectLst/>
              </a:rPr>
              <a:t>b) To identify and prioritize potential security threats early in development</a:t>
            </a:r>
            <a:br>
              <a:rPr lang="en-US" sz="2400" dirty="0">
                <a:effectLst/>
              </a:rPr>
            </a:br>
            <a:r>
              <a:rPr lang="en-US" sz="2400" dirty="0">
                <a:effectLst/>
              </a:rPr>
              <a:t>c) To encrypt sensitive data stored in the database</a:t>
            </a:r>
            <a:br>
              <a:rPr lang="en-US" sz="2400" dirty="0">
                <a:effectLst/>
              </a:rPr>
            </a:br>
            <a:r>
              <a:rPr lang="en-US" sz="2400" dirty="0">
                <a:effectLst/>
              </a:rPr>
              <a:t>d) To monitor application performance in production</a:t>
            </a:r>
          </a:p>
        </p:txBody>
      </p:sp>
      <p:sp>
        <p:nvSpPr>
          <p:cNvPr id="10" name="Footer Placeholder 4">
            <a:extLst>
              <a:ext uri="{FF2B5EF4-FFF2-40B4-BE49-F238E27FC236}">
                <a16:creationId xmlns:a16="http://schemas.microsoft.com/office/drawing/2014/main" id="{C1D82E9E-4DE4-0360-5322-0E1D5C21F447}"/>
              </a:ext>
            </a:extLst>
          </p:cNvPr>
          <p:cNvSpPr>
            <a:spLocks noGrp="1"/>
          </p:cNvSpPr>
          <p:nvPr>
            <p:ph type="ftr" sz="quarter" idx="11"/>
          </p:nvPr>
        </p:nvSpPr>
        <p:spPr>
          <a:xfrm>
            <a:off x="609600" y="6492876"/>
            <a:ext cx="4572000" cy="283845"/>
          </a:xfrm>
        </p:spPr>
        <p:txBody>
          <a:bodyPr/>
          <a:lstStyle/>
          <a:p>
            <a:pPr>
              <a:spcAft>
                <a:spcPts val="600"/>
              </a:spcAft>
            </a:pPr>
            <a:r>
              <a:rPr lang="en-CA"/>
              <a:t>© 2025 by Innovation In Software Corporation 
</a:t>
            </a:r>
            <a:endParaRPr lang="en-US"/>
          </a:p>
        </p:txBody>
      </p:sp>
      <p:sp>
        <p:nvSpPr>
          <p:cNvPr id="4" name="Slide Number Placeholder 3">
            <a:extLst>
              <a:ext uri="{FF2B5EF4-FFF2-40B4-BE49-F238E27FC236}">
                <a16:creationId xmlns:a16="http://schemas.microsoft.com/office/drawing/2014/main" id="{393A46F9-F536-FC14-E804-909637B30480}"/>
              </a:ext>
            </a:extLst>
          </p:cNvPr>
          <p:cNvSpPr>
            <a:spLocks noGrp="1"/>
          </p:cNvSpPr>
          <p:nvPr>
            <p:ph type="sldNum" sz="quarter" idx="12"/>
          </p:nvPr>
        </p:nvSpPr>
        <p:spPr/>
        <p:txBody>
          <a:bodyPr/>
          <a:lstStyle/>
          <a:p>
            <a:fld id="{D99624C5-FDF6-4954-B8C3-64918F306FAA}" type="slidenum">
              <a:rPr lang="en-US" smtClean="0"/>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Leelawadee UI Semilight" panose="020B0402040204020203" pitchFamily="34" charset="-34"/>
                <a:cs typeface="Leelawadee UI Semilight" panose="020B0402040204020203" pitchFamily="34" charset="-34"/>
              </a:rPr>
              <a:t>logistics</a:t>
            </a:r>
          </a:p>
        </p:txBody>
      </p:sp>
      <p:sp>
        <p:nvSpPr>
          <p:cNvPr id="5" name="Footer Placeholder 4"/>
          <p:cNvSpPr>
            <a:spLocks noGrp="1"/>
          </p:cNvSpPr>
          <p:nvPr>
            <p:ph type="ftr" sz="quarter" idx="11"/>
          </p:nvPr>
        </p:nvSpPr>
        <p:spPr/>
        <p:txBody>
          <a:bodyPr/>
          <a:lstStyle/>
          <a:p>
            <a:r>
              <a:rPr lang="en-US"/>
              <a:t>© 2025 by Innovation In Software Corporation 
</a:t>
            </a:r>
            <a:endParaRPr lang="en-US" dirty="0"/>
          </a:p>
        </p:txBody>
      </p:sp>
      <p:pic>
        <p:nvPicPr>
          <p:cNvPr id="17" name="Content Placeholder 16"/>
          <p:cNvPicPr>
            <a:picLocks noGrp="1" noChangeAspect="1"/>
          </p:cNvPicPr>
          <p:nvPr>
            <p:ph sz="half" idx="13"/>
          </p:nvPr>
        </p:nvPicPr>
        <p:blipFill rotWithShape="1">
          <a:blip r:embed="rId3">
            <a:extLst>
              <a:ext uri="{28A0092B-C50C-407E-A947-70E740481C1C}">
                <a14:useLocalDpi xmlns:a14="http://schemas.microsoft.com/office/drawing/2010/main" val="0"/>
              </a:ext>
            </a:extLst>
          </a:blip>
          <a:srcRect l="-1674" t="43423" r="74569"/>
          <a:stretch/>
        </p:blipFill>
        <p:spPr>
          <a:xfrm>
            <a:off x="6827260" y="1180146"/>
            <a:ext cx="1771048" cy="2464520"/>
          </a:xfrm>
        </p:spPr>
      </p:pic>
      <p:pic>
        <p:nvPicPr>
          <p:cNvPr id="14" name="Content Placeholder 13"/>
          <p:cNvPicPr>
            <a:picLocks noGrp="1" noChangeAspect="1"/>
          </p:cNvPicPr>
          <p:nvPr>
            <p:ph sz="half" idx="16"/>
          </p:nvPr>
        </p:nvPicPr>
        <p:blipFill>
          <a:blip r:embed="rId4">
            <a:extLst>
              <a:ext uri="{28A0092B-C50C-407E-A947-70E740481C1C}">
                <a14:useLocalDpi xmlns:a14="http://schemas.microsoft.com/office/drawing/2010/main" val="0"/>
              </a:ext>
            </a:extLst>
          </a:blip>
          <a:stretch>
            <a:fillRect/>
          </a:stretch>
        </p:blipFill>
        <p:spPr>
          <a:xfrm>
            <a:off x="1822450" y="1367260"/>
            <a:ext cx="2308225" cy="2134343"/>
          </a:xfrm>
        </p:spPr>
      </p:pic>
      <p:sp>
        <p:nvSpPr>
          <p:cNvPr id="10" name="Content Placeholder 9"/>
          <p:cNvSpPr>
            <a:spLocks noGrp="1"/>
          </p:cNvSpPr>
          <p:nvPr>
            <p:ph sz="half" idx="18"/>
          </p:nvPr>
        </p:nvSpPr>
        <p:spPr>
          <a:xfrm>
            <a:off x="8970025" y="1278505"/>
            <a:ext cx="2887487" cy="2834256"/>
          </a:xfrm>
        </p:spPr>
        <p:txBody>
          <a:bodyPr>
            <a:noAutofit/>
          </a:bodyPr>
          <a:lstStyle/>
          <a:p>
            <a:r>
              <a:rPr lang="en-US" sz="1600" dirty="0">
                <a:solidFill>
                  <a:srgbClr val="FF0000"/>
                </a:solidFill>
              </a:rPr>
              <a:t>Telecommunication:</a:t>
            </a:r>
          </a:p>
          <a:p>
            <a:pPr marL="285750" indent="-285750">
              <a:buFont typeface="Arial" panose="020B0604020202020204" pitchFamily="34" charset="0"/>
              <a:buChar char="•"/>
            </a:pPr>
            <a:r>
              <a:rPr lang="en-US" sz="1600" dirty="0">
                <a:solidFill>
                  <a:srgbClr val="002060"/>
                </a:solidFill>
              </a:rPr>
              <a:t>Turn off or set electronic devices to silent (not vibrate)</a:t>
            </a:r>
          </a:p>
          <a:p>
            <a:pPr marL="285750" indent="-285750">
              <a:buFont typeface="Arial" panose="020B0604020202020204" pitchFamily="34" charset="0"/>
              <a:buChar char="•"/>
            </a:pPr>
            <a:r>
              <a:rPr lang="en-US" sz="1600" dirty="0">
                <a:solidFill>
                  <a:srgbClr val="002060"/>
                </a:solidFill>
              </a:rPr>
              <a:t>Reading or attending to devices can be distracting to other students</a:t>
            </a:r>
          </a:p>
          <a:p>
            <a:pPr marL="285750" indent="-285750">
              <a:buFont typeface="Arial" panose="020B0604020202020204" pitchFamily="34" charset="0"/>
              <a:buChar char="•"/>
            </a:pPr>
            <a:r>
              <a:rPr lang="en-US" sz="1600" dirty="0">
                <a:solidFill>
                  <a:srgbClr val="002060"/>
                </a:solidFill>
              </a:rPr>
              <a:t>Try to delay until breaks or after class</a:t>
            </a:r>
          </a:p>
        </p:txBody>
      </p:sp>
      <p:sp>
        <p:nvSpPr>
          <p:cNvPr id="11" name="Content Placeholder 10"/>
          <p:cNvSpPr>
            <a:spLocks noGrp="1"/>
          </p:cNvSpPr>
          <p:nvPr>
            <p:ph sz="half" idx="19"/>
          </p:nvPr>
        </p:nvSpPr>
        <p:spPr>
          <a:xfrm>
            <a:off x="8970025" y="4404434"/>
            <a:ext cx="2308994" cy="2366161"/>
          </a:xfrm>
        </p:spPr>
        <p:txBody>
          <a:bodyPr>
            <a:normAutofit/>
          </a:bodyPr>
          <a:lstStyle/>
          <a:p>
            <a:r>
              <a:rPr lang="en-US" sz="1600" dirty="0">
                <a:solidFill>
                  <a:srgbClr val="FF0000"/>
                </a:solidFill>
              </a:rPr>
              <a:t>Miscellaneous:</a:t>
            </a:r>
            <a:endParaRPr lang="en-US" sz="1600" dirty="0">
              <a:solidFill>
                <a:srgbClr val="002060"/>
              </a:solidFill>
            </a:endParaRPr>
          </a:p>
          <a:p>
            <a:pPr marL="285750" indent="-285750">
              <a:buFont typeface="Arial" panose="020B0604020202020204" pitchFamily="34" charset="0"/>
              <a:buChar char="•"/>
            </a:pPr>
            <a:r>
              <a:rPr lang="en-US" sz="1600" dirty="0">
                <a:solidFill>
                  <a:srgbClr val="002060"/>
                </a:solidFill>
              </a:rPr>
              <a:t>Courseware</a:t>
            </a:r>
          </a:p>
          <a:p>
            <a:pPr marL="285750" indent="-285750">
              <a:buFont typeface="Arial" panose="020B0604020202020204" pitchFamily="34" charset="0"/>
              <a:buChar char="•"/>
            </a:pPr>
            <a:r>
              <a:rPr lang="en-US" sz="1600" dirty="0">
                <a:solidFill>
                  <a:srgbClr val="002060"/>
                </a:solidFill>
              </a:rPr>
              <a:t>Bathroom</a:t>
            </a:r>
          </a:p>
          <a:p>
            <a:pPr marL="285750" indent="-285750">
              <a:buFont typeface="Arial" panose="020B0604020202020204" pitchFamily="34" charset="0"/>
              <a:buChar char="•"/>
            </a:pPr>
            <a:r>
              <a:rPr lang="en-US" sz="1600" dirty="0">
                <a:solidFill>
                  <a:srgbClr val="002060"/>
                </a:solidFill>
              </a:rPr>
              <a:t>Fire drills</a:t>
            </a:r>
          </a:p>
          <a:p>
            <a:pPr marL="285750" indent="-285750">
              <a:buFont typeface="Arial" panose="020B0604020202020204" pitchFamily="34" charset="0"/>
              <a:buChar char="•"/>
            </a:pPr>
            <a:endParaRPr lang="en-US" dirty="0">
              <a:solidFill>
                <a:srgbClr val="002060"/>
              </a:solidFill>
            </a:endParaRPr>
          </a:p>
          <a:p>
            <a:endParaRPr lang="en-US" dirty="0"/>
          </a:p>
        </p:txBody>
      </p:sp>
      <p:sp>
        <p:nvSpPr>
          <p:cNvPr id="12" name="Content Placeholder 11"/>
          <p:cNvSpPr>
            <a:spLocks noGrp="1"/>
          </p:cNvSpPr>
          <p:nvPr>
            <p:ph sz="half" idx="20"/>
          </p:nvPr>
        </p:nvSpPr>
        <p:spPr>
          <a:xfrm>
            <a:off x="4222022" y="1278505"/>
            <a:ext cx="2519362" cy="2678717"/>
          </a:xfrm>
        </p:spPr>
        <p:txBody>
          <a:bodyPr>
            <a:normAutofit/>
          </a:bodyPr>
          <a:lstStyle/>
          <a:p>
            <a:r>
              <a:rPr lang="en-US" sz="1600" dirty="0">
                <a:solidFill>
                  <a:srgbClr val="FF0000"/>
                </a:solidFill>
              </a:rPr>
              <a:t>Class Hours:</a:t>
            </a:r>
          </a:p>
          <a:p>
            <a:pPr marL="285750" indent="-285750">
              <a:buFont typeface="Arial" panose="020B0604020202020204" pitchFamily="34" charset="0"/>
              <a:buChar char="•"/>
            </a:pPr>
            <a:r>
              <a:rPr lang="en-US" sz="1600" dirty="0">
                <a:solidFill>
                  <a:srgbClr val="002060"/>
                </a:solidFill>
              </a:rPr>
              <a:t>Instructor will set class start and end times.</a:t>
            </a:r>
          </a:p>
          <a:p>
            <a:pPr marL="285750" indent="-285750">
              <a:buFont typeface="Arial" panose="020B0604020202020204" pitchFamily="34" charset="0"/>
              <a:buChar char="•"/>
            </a:pPr>
            <a:r>
              <a:rPr lang="en-US" sz="1600" dirty="0">
                <a:solidFill>
                  <a:srgbClr val="002060"/>
                </a:solidFill>
              </a:rPr>
              <a:t>There will be regular breaks in class.</a:t>
            </a:r>
          </a:p>
          <a:p>
            <a:pPr marL="285750" indent="-285750">
              <a:buFont typeface="Arial" panose="020B0604020202020204" pitchFamily="34" charset="0"/>
              <a:buChar char="•"/>
            </a:pPr>
            <a:endParaRPr lang="en-US" sz="1600" dirty="0">
              <a:solidFill>
                <a:srgbClr val="002060"/>
              </a:solidFill>
            </a:endParaRPr>
          </a:p>
        </p:txBody>
      </p:sp>
      <p:sp>
        <p:nvSpPr>
          <p:cNvPr id="2" name="Slide Number Placeholder 1">
            <a:extLst>
              <a:ext uri="{FF2B5EF4-FFF2-40B4-BE49-F238E27FC236}">
                <a16:creationId xmlns:a16="http://schemas.microsoft.com/office/drawing/2014/main" id="{C74B1995-19B5-4F3D-E326-0D717BE7B477}"/>
              </a:ext>
            </a:extLst>
          </p:cNvPr>
          <p:cNvSpPr>
            <a:spLocks noGrp="1"/>
          </p:cNvSpPr>
          <p:nvPr>
            <p:ph type="sldNum" sz="quarter" idx="12"/>
          </p:nvPr>
        </p:nvSpPr>
        <p:spPr/>
        <p:txBody>
          <a:bodyPr/>
          <a:lstStyle/>
          <a:p>
            <a:fld id="{D99624C5-FDF6-4954-B8C3-64918F306FAA}" type="slidenum">
              <a:rPr lang="en-US" smtClean="0"/>
              <a:t>2</a:t>
            </a:fld>
            <a:endParaRPr lang="en-US"/>
          </a:p>
        </p:txBody>
      </p:sp>
    </p:spTree>
    <p:extLst>
      <p:ext uri="{BB962C8B-B14F-4D97-AF65-F5344CB8AC3E}">
        <p14:creationId xmlns:p14="http://schemas.microsoft.com/office/powerpoint/2010/main" val="2567730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861D7-47E4-838E-F7B4-CCC1B3A450BF}"/>
            </a:ext>
          </a:extLst>
        </p:cNvPr>
        <p:cNvGrpSpPr/>
        <p:nvPr/>
      </p:nvGrpSpPr>
      <p:grpSpPr>
        <a:xfrm>
          <a:off x="0" y="0"/>
          <a:ext cx="0" cy="0"/>
          <a:chOff x="0" y="0"/>
          <a:chExt cx="0" cy="0"/>
        </a:xfrm>
      </p:grpSpPr>
      <p:sp>
        <p:nvSpPr>
          <p:cNvPr id="8" name="Text Placeholder 2">
            <a:extLst>
              <a:ext uri="{FF2B5EF4-FFF2-40B4-BE49-F238E27FC236}">
                <a16:creationId xmlns:a16="http://schemas.microsoft.com/office/drawing/2014/main" id="{C54098F3-DC59-E02A-16D7-95E4D9FF411D}"/>
              </a:ext>
            </a:extLst>
          </p:cNvPr>
          <p:cNvSpPr>
            <a:spLocks noGrp="1"/>
          </p:cNvSpPr>
          <p:nvPr>
            <p:ph type="body" idx="1"/>
          </p:nvPr>
        </p:nvSpPr>
        <p:spPr>
          <a:xfrm>
            <a:off x="10346067" y="5015134"/>
            <a:ext cx="1906548" cy="790130"/>
          </a:xfrm>
        </p:spPr>
        <p:txBody>
          <a:bodyPr/>
          <a:lstStyle/>
          <a:p>
            <a:endParaRPr lang="en-US"/>
          </a:p>
        </p:txBody>
      </p:sp>
      <p:sp>
        <p:nvSpPr>
          <p:cNvPr id="3" name="object 3">
            <a:extLst>
              <a:ext uri="{FF2B5EF4-FFF2-40B4-BE49-F238E27FC236}">
                <a16:creationId xmlns:a16="http://schemas.microsoft.com/office/drawing/2014/main" id="{5F4E8B3B-AA6D-4276-14C7-D787F571158F}"/>
              </a:ext>
            </a:extLst>
          </p:cNvPr>
          <p:cNvSpPr txBox="1"/>
          <p:nvPr/>
        </p:nvSpPr>
        <p:spPr>
          <a:xfrm>
            <a:off x="674666" y="1214468"/>
            <a:ext cx="10539125" cy="1998056"/>
          </a:xfrm>
          <a:prstGeom prst="rect">
            <a:avLst/>
          </a:prstGeom>
        </p:spPr>
        <p:txBody>
          <a:bodyPr vert="horz" lIns="91440" tIns="45720" rIns="91440" bIns="45720" rtlCol="0">
            <a:normAutofit fontScale="92500"/>
          </a:bodyPr>
          <a:lstStyle/>
          <a:p>
            <a:pPr>
              <a:buNone/>
            </a:pPr>
            <a:r>
              <a:rPr lang="en-US" sz="2400" b="1" dirty="0">
                <a:effectLst/>
              </a:rPr>
              <a:t>What is the primary purpose of threat modeling in </a:t>
            </a:r>
            <a:r>
              <a:rPr lang="en-US" sz="2400" b="1" dirty="0" err="1">
                <a:effectLst/>
              </a:rPr>
              <a:t>DevSecOps</a:t>
            </a:r>
            <a:r>
              <a:rPr lang="en-US" sz="2400" b="1" dirty="0">
                <a:effectLst/>
              </a:rPr>
              <a:t>?</a:t>
            </a:r>
            <a:endParaRPr lang="en-US" sz="2400" dirty="0">
              <a:effectLst/>
            </a:endParaRPr>
          </a:p>
          <a:p>
            <a:r>
              <a:rPr lang="en-US" sz="2400" dirty="0">
                <a:effectLst/>
              </a:rPr>
              <a:t>a) To automate security testing in CI/CD pipelines</a:t>
            </a:r>
            <a:br>
              <a:rPr lang="en-US" sz="2400" dirty="0">
                <a:effectLst/>
              </a:rPr>
            </a:br>
            <a:r>
              <a:rPr lang="en-US" sz="2400" b="1" dirty="0">
                <a:effectLst/>
              </a:rPr>
              <a:t>b) To identify and prioritize potential security threats early in development</a:t>
            </a:r>
            <a:br>
              <a:rPr lang="en-US" sz="2400" dirty="0">
                <a:effectLst/>
              </a:rPr>
            </a:br>
            <a:r>
              <a:rPr lang="en-US" sz="2400" dirty="0">
                <a:effectLst/>
              </a:rPr>
              <a:t>c) To encrypt sensitive data stored in the database</a:t>
            </a:r>
            <a:br>
              <a:rPr lang="en-US" sz="2400" dirty="0">
                <a:effectLst/>
              </a:rPr>
            </a:br>
            <a:r>
              <a:rPr lang="en-US" sz="2400" dirty="0">
                <a:effectLst/>
              </a:rPr>
              <a:t>d) To monitor application performance in production</a:t>
            </a:r>
          </a:p>
        </p:txBody>
      </p:sp>
      <p:sp>
        <p:nvSpPr>
          <p:cNvPr id="10" name="Footer Placeholder 4">
            <a:extLst>
              <a:ext uri="{FF2B5EF4-FFF2-40B4-BE49-F238E27FC236}">
                <a16:creationId xmlns:a16="http://schemas.microsoft.com/office/drawing/2014/main" id="{C22BFB29-8F28-307A-B89E-060BB5666AAE}"/>
              </a:ext>
            </a:extLst>
          </p:cNvPr>
          <p:cNvSpPr>
            <a:spLocks noGrp="1"/>
          </p:cNvSpPr>
          <p:nvPr>
            <p:ph type="ftr" sz="quarter" idx="11"/>
          </p:nvPr>
        </p:nvSpPr>
        <p:spPr>
          <a:xfrm>
            <a:off x="609600" y="6492876"/>
            <a:ext cx="4572000" cy="283845"/>
          </a:xfrm>
        </p:spPr>
        <p:txBody>
          <a:bodyPr/>
          <a:lstStyle/>
          <a:p>
            <a:pPr>
              <a:spcAft>
                <a:spcPts val="600"/>
              </a:spcAft>
            </a:pPr>
            <a:r>
              <a:rPr lang="en-CA"/>
              <a:t>© 2025 by Innovation In Software Corporation 
</a:t>
            </a:r>
            <a:endParaRPr lang="en-US"/>
          </a:p>
        </p:txBody>
      </p:sp>
      <p:sp>
        <p:nvSpPr>
          <p:cNvPr id="4" name="Slide Number Placeholder 3">
            <a:extLst>
              <a:ext uri="{FF2B5EF4-FFF2-40B4-BE49-F238E27FC236}">
                <a16:creationId xmlns:a16="http://schemas.microsoft.com/office/drawing/2014/main" id="{7F11EFC5-641A-17E9-CBEB-B54AF45C3C03}"/>
              </a:ext>
            </a:extLst>
          </p:cNvPr>
          <p:cNvSpPr>
            <a:spLocks noGrp="1"/>
          </p:cNvSpPr>
          <p:nvPr>
            <p:ph type="sldNum" sz="quarter" idx="12"/>
          </p:nvPr>
        </p:nvSpPr>
        <p:spPr/>
        <p:txBody>
          <a:bodyPr/>
          <a:lstStyle/>
          <a:p>
            <a:fld id="{D99624C5-FDF6-4954-B8C3-64918F306FAA}" type="slidenum">
              <a:rPr lang="en-US" smtClean="0"/>
              <a:t>20</a:t>
            </a:fld>
            <a:endParaRPr lang="en-US"/>
          </a:p>
        </p:txBody>
      </p:sp>
    </p:spTree>
    <p:extLst>
      <p:ext uri="{BB962C8B-B14F-4D97-AF65-F5344CB8AC3E}">
        <p14:creationId xmlns:p14="http://schemas.microsoft.com/office/powerpoint/2010/main" val="2164967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FCF99D-57A9-720C-0453-1E89C03DC8C3}"/>
            </a:ext>
          </a:extLst>
        </p:cNvPr>
        <p:cNvGrpSpPr/>
        <p:nvPr/>
      </p:nvGrpSpPr>
      <p:grpSpPr>
        <a:xfrm>
          <a:off x="0" y="0"/>
          <a:ext cx="0" cy="0"/>
          <a:chOff x="0" y="0"/>
          <a:chExt cx="0" cy="0"/>
        </a:xfrm>
      </p:grpSpPr>
      <p:sp>
        <p:nvSpPr>
          <p:cNvPr id="8" name="Text Placeholder 2">
            <a:extLst>
              <a:ext uri="{FF2B5EF4-FFF2-40B4-BE49-F238E27FC236}">
                <a16:creationId xmlns:a16="http://schemas.microsoft.com/office/drawing/2014/main" id="{A4179CD3-D3C5-DF7D-2B72-AAEE4E5B1B6A}"/>
              </a:ext>
            </a:extLst>
          </p:cNvPr>
          <p:cNvSpPr>
            <a:spLocks noGrp="1"/>
          </p:cNvSpPr>
          <p:nvPr>
            <p:ph type="body" idx="1"/>
          </p:nvPr>
        </p:nvSpPr>
        <p:spPr>
          <a:xfrm>
            <a:off x="10346067" y="5015134"/>
            <a:ext cx="1906548" cy="790130"/>
          </a:xfrm>
        </p:spPr>
        <p:txBody>
          <a:bodyPr/>
          <a:lstStyle/>
          <a:p>
            <a:endParaRPr lang="en-US"/>
          </a:p>
        </p:txBody>
      </p:sp>
      <p:sp>
        <p:nvSpPr>
          <p:cNvPr id="3" name="object 3">
            <a:extLst>
              <a:ext uri="{FF2B5EF4-FFF2-40B4-BE49-F238E27FC236}">
                <a16:creationId xmlns:a16="http://schemas.microsoft.com/office/drawing/2014/main" id="{239F73CD-4E7B-5B6C-BC12-F3A8B77E264A}"/>
              </a:ext>
            </a:extLst>
          </p:cNvPr>
          <p:cNvSpPr txBox="1"/>
          <p:nvPr/>
        </p:nvSpPr>
        <p:spPr>
          <a:xfrm>
            <a:off x="674666" y="1214468"/>
            <a:ext cx="10539125" cy="1998056"/>
          </a:xfrm>
          <a:prstGeom prst="rect">
            <a:avLst/>
          </a:prstGeom>
        </p:spPr>
        <p:txBody>
          <a:bodyPr vert="horz" lIns="91440" tIns="45720" rIns="91440" bIns="45720" rtlCol="0">
            <a:normAutofit fontScale="92500" lnSpcReduction="10000"/>
          </a:bodyPr>
          <a:lstStyle/>
          <a:p>
            <a:pPr>
              <a:buNone/>
            </a:pPr>
            <a:r>
              <a:rPr lang="en-US" sz="2400" b="1" dirty="0">
                <a:effectLst/>
              </a:rPr>
              <a:t>In the "</a:t>
            </a:r>
            <a:r>
              <a:rPr lang="en-US" sz="2400" b="1" dirty="0" err="1">
                <a:effectLst/>
              </a:rPr>
              <a:t>ShopEasy</a:t>
            </a:r>
            <a:r>
              <a:rPr lang="en-US" sz="2400" b="1" dirty="0">
                <a:effectLst/>
              </a:rPr>
              <a:t>" application, what vulnerability makes the login functionality susceptible to SQL injection?</a:t>
            </a:r>
          </a:p>
          <a:p>
            <a:pPr>
              <a:buNone/>
            </a:pPr>
            <a:r>
              <a:rPr lang="en-US" sz="2400" dirty="0"/>
              <a:t>a</a:t>
            </a:r>
            <a:r>
              <a:rPr lang="en-US" sz="2400" dirty="0">
                <a:effectLst/>
              </a:rPr>
              <a:t>) Direct string concatenation in SQL queries</a:t>
            </a:r>
          </a:p>
          <a:p>
            <a:r>
              <a:rPr lang="en-US" sz="2400" dirty="0"/>
              <a:t>b</a:t>
            </a:r>
            <a:r>
              <a:rPr lang="en-US" sz="2400" dirty="0">
                <a:effectLst/>
              </a:rPr>
              <a:t>) Use of parameterized queries</a:t>
            </a:r>
            <a:br>
              <a:rPr lang="en-US" sz="2400" dirty="0">
                <a:effectLst/>
              </a:rPr>
            </a:br>
            <a:r>
              <a:rPr lang="en-US" sz="2400" dirty="0">
                <a:effectLst/>
              </a:rPr>
              <a:t>c) Hashing passwords with </a:t>
            </a:r>
            <a:r>
              <a:rPr lang="en-US" sz="2400" dirty="0" err="1">
                <a:effectLst/>
              </a:rPr>
              <a:t>bcrypt</a:t>
            </a:r>
            <a:br>
              <a:rPr lang="en-US" sz="2400" dirty="0">
                <a:effectLst/>
              </a:rPr>
            </a:br>
            <a:r>
              <a:rPr lang="en-US" sz="2400" dirty="0">
                <a:effectLst/>
              </a:rPr>
              <a:t>d) Input sanitization in the frontend</a:t>
            </a:r>
          </a:p>
        </p:txBody>
      </p:sp>
      <p:sp>
        <p:nvSpPr>
          <p:cNvPr id="10" name="Footer Placeholder 4">
            <a:extLst>
              <a:ext uri="{FF2B5EF4-FFF2-40B4-BE49-F238E27FC236}">
                <a16:creationId xmlns:a16="http://schemas.microsoft.com/office/drawing/2014/main" id="{14DB88E0-DB5E-0E30-CDB8-95DB0500D96E}"/>
              </a:ext>
            </a:extLst>
          </p:cNvPr>
          <p:cNvSpPr>
            <a:spLocks noGrp="1"/>
          </p:cNvSpPr>
          <p:nvPr>
            <p:ph type="ftr" sz="quarter" idx="11"/>
          </p:nvPr>
        </p:nvSpPr>
        <p:spPr>
          <a:xfrm>
            <a:off x="609600" y="6492876"/>
            <a:ext cx="4572000" cy="283845"/>
          </a:xfrm>
        </p:spPr>
        <p:txBody>
          <a:bodyPr/>
          <a:lstStyle/>
          <a:p>
            <a:pPr>
              <a:spcAft>
                <a:spcPts val="600"/>
              </a:spcAft>
            </a:pPr>
            <a:r>
              <a:rPr lang="en-CA"/>
              <a:t>© 2025 by Innovation In Software Corporation 
</a:t>
            </a:r>
            <a:endParaRPr lang="en-US"/>
          </a:p>
        </p:txBody>
      </p:sp>
      <p:sp>
        <p:nvSpPr>
          <p:cNvPr id="4" name="Slide Number Placeholder 3">
            <a:extLst>
              <a:ext uri="{FF2B5EF4-FFF2-40B4-BE49-F238E27FC236}">
                <a16:creationId xmlns:a16="http://schemas.microsoft.com/office/drawing/2014/main" id="{C315C01D-828A-6667-8F99-5FAB0D6EBBCE}"/>
              </a:ext>
            </a:extLst>
          </p:cNvPr>
          <p:cNvSpPr>
            <a:spLocks noGrp="1"/>
          </p:cNvSpPr>
          <p:nvPr>
            <p:ph type="sldNum" sz="quarter" idx="12"/>
          </p:nvPr>
        </p:nvSpPr>
        <p:spPr/>
        <p:txBody>
          <a:bodyPr/>
          <a:lstStyle/>
          <a:p>
            <a:fld id="{D99624C5-FDF6-4954-B8C3-64918F306FAA}" type="slidenum">
              <a:rPr lang="en-US" smtClean="0"/>
              <a:t>21</a:t>
            </a:fld>
            <a:endParaRPr lang="en-US"/>
          </a:p>
        </p:txBody>
      </p:sp>
    </p:spTree>
    <p:extLst>
      <p:ext uri="{BB962C8B-B14F-4D97-AF65-F5344CB8AC3E}">
        <p14:creationId xmlns:p14="http://schemas.microsoft.com/office/powerpoint/2010/main" val="16975006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926E09-0206-B582-B4AA-4815CC557D03}"/>
            </a:ext>
          </a:extLst>
        </p:cNvPr>
        <p:cNvGrpSpPr/>
        <p:nvPr/>
      </p:nvGrpSpPr>
      <p:grpSpPr>
        <a:xfrm>
          <a:off x="0" y="0"/>
          <a:ext cx="0" cy="0"/>
          <a:chOff x="0" y="0"/>
          <a:chExt cx="0" cy="0"/>
        </a:xfrm>
      </p:grpSpPr>
      <p:sp>
        <p:nvSpPr>
          <p:cNvPr id="8" name="Text Placeholder 2">
            <a:extLst>
              <a:ext uri="{FF2B5EF4-FFF2-40B4-BE49-F238E27FC236}">
                <a16:creationId xmlns:a16="http://schemas.microsoft.com/office/drawing/2014/main" id="{43051128-4EA8-4073-980E-6A3B6ACF67D7}"/>
              </a:ext>
            </a:extLst>
          </p:cNvPr>
          <p:cNvSpPr>
            <a:spLocks noGrp="1"/>
          </p:cNvSpPr>
          <p:nvPr>
            <p:ph type="body" idx="1"/>
          </p:nvPr>
        </p:nvSpPr>
        <p:spPr>
          <a:xfrm>
            <a:off x="10346067" y="5015134"/>
            <a:ext cx="1906548" cy="790130"/>
          </a:xfrm>
        </p:spPr>
        <p:txBody>
          <a:bodyPr/>
          <a:lstStyle/>
          <a:p>
            <a:endParaRPr lang="en-US"/>
          </a:p>
        </p:txBody>
      </p:sp>
      <p:sp>
        <p:nvSpPr>
          <p:cNvPr id="3" name="object 3">
            <a:extLst>
              <a:ext uri="{FF2B5EF4-FFF2-40B4-BE49-F238E27FC236}">
                <a16:creationId xmlns:a16="http://schemas.microsoft.com/office/drawing/2014/main" id="{95557945-55A6-9194-F95F-9629B9DC6D32}"/>
              </a:ext>
            </a:extLst>
          </p:cNvPr>
          <p:cNvSpPr txBox="1"/>
          <p:nvPr/>
        </p:nvSpPr>
        <p:spPr>
          <a:xfrm>
            <a:off x="674666" y="1214468"/>
            <a:ext cx="10539125" cy="1998056"/>
          </a:xfrm>
          <a:prstGeom prst="rect">
            <a:avLst/>
          </a:prstGeom>
        </p:spPr>
        <p:txBody>
          <a:bodyPr vert="horz" lIns="91440" tIns="45720" rIns="91440" bIns="45720" rtlCol="0">
            <a:normAutofit fontScale="92500" lnSpcReduction="10000"/>
          </a:bodyPr>
          <a:lstStyle/>
          <a:p>
            <a:pPr>
              <a:buNone/>
            </a:pPr>
            <a:r>
              <a:rPr lang="en-US" sz="2400" b="1" dirty="0">
                <a:effectLst/>
              </a:rPr>
              <a:t>In the "</a:t>
            </a:r>
            <a:r>
              <a:rPr lang="en-US" sz="2400" b="1" dirty="0" err="1">
                <a:effectLst/>
              </a:rPr>
              <a:t>ShopEasy</a:t>
            </a:r>
            <a:r>
              <a:rPr lang="en-US" sz="2400" b="1" dirty="0">
                <a:effectLst/>
              </a:rPr>
              <a:t>" application, what vulnerability makes the login functionality susceptible to SQL injection?</a:t>
            </a:r>
          </a:p>
          <a:p>
            <a:pPr>
              <a:buNone/>
            </a:pPr>
            <a:r>
              <a:rPr lang="en-US" sz="2400" b="1" dirty="0"/>
              <a:t>a</a:t>
            </a:r>
            <a:r>
              <a:rPr lang="en-US" sz="2400" b="1" dirty="0">
                <a:effectLst/>
              </a:rPr>
              <a:t>) Direct string concatenation in SQL queries</a:t>
            </a:r>
          </a:p>
          <a:p>
            <a:r>
              <a:rPr lang="en-US" sz="2400" dirty="0"/>
              <a:t>b</a:t>
            </a:r>
            <a:r>
              <a:rPr lang="en-US" sz="2400" dirty="0">
                <a:effectLst/>
              </a:rPr>
              <a:t>) Use of parameterized queries</a:t>
            </a:r>
            <a:br>
              <a:rPr lang="en-US" sz="2400" dirty="0">
                <a:effectLst/>
              </a:rPr>
            </a:br>
            <a:r>
              <a:rPr lang="en-US" sz="2400" dirty="0">
                <a:effectLst/>
              </a:rPr>
              <a:t>c) Hashing passwords with </a:t>
            </a:r>
            <a:r>
              <a:rPr lang="en-US" sz="2400" dirty="0" err="1">
                <a:effectLst/>
              </a:rPr>
              <a:t>bcrypt</a:t>
            </a:r>
            <a:br>
              <a:rPr lang="en-US" sz="2400" dirty="0">
                <a:effectLst/>
              </a:rPr>
            </a:br>
            <a:r>
              <a:rPr lang="en-US" sz="2400" dirty="0">
                <a:effectLst/>
              </a:rPr>
              <a:t>d) Input sanitization in the frontend</a:t>
            </a:r>
          </a:p>
        </p:txBody>
      </p:sp>
      <p:sp>
        <p:nvSpPr>
          <p:cNvPr id="10" name="Footer Placeholder 4">
            <a:extLst>
              <a:ext uri="{FF2B5EF4-FFF2-40B4-BE49-F238E27FC236}">
                <a16:creationId xmlns:a16="http://schemas.microsoft.com/office/drawing/2014/main" id="{B720D24F-05B7-24CD-1833-144A75F8972F}"/>
              </a:ext>
            </a:extLst>
          </p:cNvPr>
          <p:cNvSpPr>
            <a:spLocks noGrp="1"/>
          </p:cNvSpPr>
          <p:nvPr>
            <p:ph type="ftr" sz="quarter" idx="11"/>
          </p:nvPr>
        </p:nvSpPr>
        <p:spPr>
          <a:xfrm>
            <a:off x="609600" y="6492876"/>
            <a:ext cx="4572000" cy="283845"/>
          </a:xfrm>
        </p:spPr>
        <p:txBody>
          <a:bodyPr/>
          <a:lstStyle/>
          <a:p>
            <a:pPr>
              <a:spcAft>
                <a:spcPts val="600"/>
              </a:spcAft>
            </a:pPr>
            <a:r>
              <a:rPr lang="en-CA"/>
              <a:t>© 2025 by Innovation In Software Corporation 
</a:t>
            </a:r>
            <a:endParaRPr lang="en-US"/>
          </a:p>
        </p:txBody>
      </p:sp>
      <p:sp>
        <p:nvSpPr>
          <p:cNvPr id="4" name="Slide Number Placeholder 3">
            <a:extLst>
              <a:ext uri="{FF2B5EF4-FFF2-40B4-BE49-F238E27FC236}">
                <a16:creationId xmlns:a16="http://schemas.microsoft.com/office/drawing/2014/main" id="{8356AFC9-9B73-6B63-D7A5-12B3E6E16625}"/>
              </a:ext>
            </a:extLst>
          </p:cNvPr>
          <p:cNvSpPr>
            <a:spLocks noGrp="1"/>
          </p:cNvSpPr>
          <p:nvPr>
            <p:ph type="sldNum" sz="quarter" idx="12"/>
          </p:nvPr>
        </p:nvSpPr>
        <p:spPr/>
        <p:txBody>
          <a:bodyPr/>
          <a:lstStyle/>
          <a:p>
            <a:fld id="{D99624C5-FDF6-4954-B8C3-64918F306FAA}" type="slidenum">
              <a:rPr lang="en-US" smtClean="0"/>
              <a:t>22</a:t>
            </a:fld>
            <a:endParaRPr lang="en-US"/>
          </a:p>
        </p:txBody>
      </p:sp>
    </p:spTree>
    <p:extLst>
      <p:ext uri="{BB962C8B-B14F-4D97-AF65-F5344CB8AC3E}">
        <p14:creationId xmlns:p14="http://schemas.microsoft.com/office/powerpoint/2010/main" val="19517830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91ADD-3755-8E77-5F56-A8B6AB4E1ED0}"/>
            </a:ext>
          </a:extLst>
        </p:cNvPr>
        <p:cNvGrpSpPr/>
        <p:nvPr/>
      </p:nvGrpSpPr>
      <p:grpSpPr>
        <a:xfrm>
          <a:off x="0" y="0"/>
          <a:ext cx="0" cy="0"/>
          <a:chOff x="0" y="0"/>
          <a:chExt cx="0" cy="0"/>
        </a:xfrm>
      </p:grpSpPr>
      <p:sp>
        <p:nvSpPr>
          <p:cNvPr id="8" name="Text Placeholder 2">
            <a:extLst>
              <a:ext uri="{FF2B5EF4-FFF2-40B4-BE49-F238E27FC236}">
                <a16:creationId xmlns:a16="http://schemas.microsoft.com/office/drawing/2014/main" id="{233EC414-C153-6AF4-DDE8-B1030D600D98}"/>
              </a:ext>
            </a:extLst>
          </p:cNvPr>
          <p:cNvSpPr>
            <a:spLocks noGrp="1"/>
          </p:cNvSpPr>
          <p:nvPr>
            <p:ph type="body" idx="1"/>
          </p:nvPr>
        </p:nvSpPr>
        <p:spPr>
          <a:xfrm>
            <a:off x="10346067" y="5015134"/>
            <a:ext cx="1906548" cy="790130"/>
          </a:xfrm>
        </p:spPr>
        <p:txBody>
          <a:bodyPr/>
          <a:lstStyle/>
          <a:p>
            <a:endParaRPr lang="en-US"/>
          </a:p>
        </p:txBody>
      </p:sp>
      <p:sp>
        <p:nvSpPr>
          <p:cNvPr id="3" name="object 3">
            <a:extLst>
              <a:ext uri="{FF2B5EF4-FFF2-40B4-BE49-F238E27FC236}">
                <a16:creationId xmlns:a16="http://schemas.microsoft.com/office/drawing/2014/main" id="{9665FD99-99E9-22F1-A833-2A16C05EE174}"/>
              </a:ext>
            </a:extLst>
          </p:cNvPr>
          <p:cNvSpPr txBox="1"/>
          <p:nvPr/>
        </p:nvSpPr>
        <p:spPr>
          <a:xfrm>
            <a:off x="674666" y="1214468"/>
            <a:ext cx="10539125" cy="1998056"/>
          </a:xfrm>
          <a:prstGeom prst="rect">
            <a:avLst/>
          </a:prstGeom>
        </p:spPr>
        <p:txBody>
          <a:bodyPr vert="horz" lIns="91440" tIns="45720" rIns="91440" bIns="45720" rtlCol="0">
            <a:normAutofit fontScale="92500" lnSpcReduction="10000"/>
          </a:bodyPr>
          <a:lstStyle/>
          <a:p>
            <a:pPr>
              <a:buNone/>
            </a:pPr>
            <a:r>
              <a:rPr lang="en-US" sz="2400" b="1" dirty="0">
                <a:effectLst/>
              </a:rPr>
              <a:t>Which mitigation addresses the XSS vulnerability in the "</a:t>
            </a:r>
            <a:r>
              <a:rPr lang="en-US" sz="2400" b="1" dirty="0" err="1">
                <a:effectLst/>
              </a:rPr>
              <a:t>ShopEasy</a:t>
            </a:r>
            <a:r>
              <a:rPr lang="en-US" sz="2400" b="1" dirty="0">
                <a:effectLst/>
              </a:rPr>
              <a:t>" frontend’s comment section?</a:t>
            </a:r>
            <a:endParaRPr lang="en-US" sz="2400" dirty="0">
              <a:effectLst/>
            </a:endParaRPr>
          </a:p>
          <a:p>
            <a:r>
              <a:rPr lang="en-US" sz="2400" dirty="0">
                <a:effectLst/>
              </a:rPr>
              <a:t>a) Using HTTPS for API calls</a:t>
            </a:r>
            <a:br>
              <a:rPr lang="en-US" sz="2400" dirty="0">
                <a:effectLst/>
              </a:rPr>
            </a:br>
            <a:r>
              <a:rPr lang="en-US" sz="2400" dirty="0">
                <a:effectLst/>
              </a:rPr>
              <a:t>b) Implementing parameterized queries</a:t>
            </a:r>
            <a:br>
              <a:rPr lang="en-US" sz="2400" dirty="0">
                <a:effectLst/>
              </a:rPr>
            </a:br>
            <a:r>
              <a:rPr lang="en-US" sz="2400" dirty="0">
                <a:effectLst/>
              </a:rPr>
              <a:t>c) Sanitizing comments with </a:t>
            </a:r>
            <a:r>
              <a:rPr lang="en-US" sz="2400" dirty="0" err="1">
                <a:effectLst/>
              </a:rPr>
              <a:t>DOMPurify</a:t>
            </a:r>
            <a:br>
              <a:rPr lang="en-US" sz="2400" dirty="0">
                <a:effectLst/>
              </a:rPr>
            </a:br>
            <a:r>
              <a:rPr lang="en-US" sz="2400" dirty="0">
                <a:effectLst/>
              </a:rPr>
              <a:t>d) Adding rate limiting to the backend</a:t>
            </a:r>
          </a:p>
        </p:txBody>
      </p:sp>
      <p:sp>
        <p:nvSpPr>
          <p:cNvPr id="10" name="Footer Placeholder 4">
            <a:extLst>
              <a:ext uri="{FF2B5EF4-FFF2-40B4-BE49-F238E27FC236}">
                <a16:creationId xmlns:a16="http://schemas.microsoft.com/office/drawing/2014/main" id="{E2F824E4-3D2F-23E8-2970-5FC55037C6EF}"/>
              </a:ext>
            </a:extLst>
          </p:cNvPr>
          <p:cNvSpPr>
            <a:spLocks noGrp="1"/>
          </p:cNvSpPr>
          <p:nvPr>
            <p:ph type="ftr" sz="quarter" idx="11"/>
          </p:nvPr>
        </p:nvSpPr>
        <p:spPr>
          <a:xfrm>
            <a:off x="609600" y="6492876"/>
            <a:ext cx="4572000" cy="283845"/>
          </a:xfrm>
        </p:spPr>
        <p:txBody>
          <a:bodyPr/>
          <a:lstStyle/>
          <a:p>
            <a:pPr>
              <a:spcAft>
                <a:spcPts val="600"/>
              </a:spcAft>
            </a:pPr>
            <a:r>
              <a:rPr lang="en-CA"/>
              <a:t>© 2025 by Innovation In Software Corporation 
</a:t>
            </a:r>
            <a:endParaRPr lang="en-US"/>
          </a:p>
        </p:txBody>
      </p:sp>
      <p:sp>
        <p:nvSpPr>
          <p:cNvPr id="4" name="Slide Number Placeholder 3">
            <a:extLst>
              <a:ext uri="{FF2B5EF4-FFF2-40B4-BE49-F238E27FC236}">
                <a16:creationId xmlns:a16="http://schemas.microsoft.com/office/drawing/2014/main" id="{80B140E4-82DE-2D6C-5E8D-401BCA3026BF}"/>
              </a:ext>
            </a:extLst>
          </p:cNvPr>
          <p:cNvSpPr>
            <a:spLocks noGrp="1"/>
          </p:cNvSpPr>
          <p:nvPr>
            <p:ph type="sldNum" sz="quarter" idx="12"/>
          </p:nvPr>
        </p:nvSpPr>
        <p:spPr/>
        <p:txBody>
          <a:bodyPr/>
          <a:lstStyle/>
          <a:p>
            <a:fld id="{D99624C5-FDF6-4954-B8C3-64918F306FAA}" type="slidenum">
              <a:rPr lang="en-US" smtClean="0"/>
              <a:t>23</a:t>
            </a:fld>
            <a:endParaRPr lang="en-US"/>
          </a:p>
        </p:txBody>
      </p:sp>
    </p:spTree>
    <p:extLst>
      <p:ext uri="{BB962C8B-B14F-4D97-AF65-F5344CB8AC3E}">
        <p14:creationId xmlns:p14="http://schemas.microsoft.com/office/powerpoint/2010/main" val="11224732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C073B1-6FF8-6E13-9557-E1E55BB9CB70}"/>
            </a:ext>
          </a:extLst>
        </p:cNvPr>
        <p:cNvGrpSpPr/>
        <p:nvPr/>
      </p:nvGrpSpPr>
      <p:grpSpPr>
        <a:xfrm>
          <a:off x="0" y="0"/>
          <a:ext cx="0" cy="0"/>
          <a:chOff x="0" y="0"/>
          <a:chExt cx="0" cy="0"/>
        </a:xfrm>
      </p:grpSpPr>
      <p:sp>
        <p:nvSpPr>
          <p:cNvPr id="8" name="Text Placeholder 2">
            <a:extLst>
              <a:ext uri="{FF2B5EF4-FFF2-40B4-BE49-F238E27FC236}">
                <a16:creationId xmlns:a16="http://schemas.microsoft.com/office/drawing/2014/main" id="{45C9D4E2-BC3B-CF6A-DE86-FD3980D2BB91}"/>
              </a:ext>
            </a:extLst>
          </p:cNvPr>
          <p:cNvSpPr>
            <a:spLocks noGrp="1"/>
          </p:cNvSpPr>
          <p:nvPr>
            <p:ph type="body" idx="1"/>
          </p:nvPr>
        </p:nvSpPr>
        <p:spPr>
          <a:xfrm>
            <a:off x="10346067" y="5015134"/>
            <a:ext cx="1906548" cy="790130"/>
          </a:xfrm>
        </p:spPr>
        <p:txBody>
          <a:bodyPr/>
          <a:lstStyle/>
          <a:p>
            <a:endParaRPr lang="en-US"/>
          </a:p>
        </p:txBody>
      </p:sp>
      <p:sp>
        <p:nvSpPr>
          <p:cNvPr id="3" name="object 3">
            <a:extLst>
              <a:ext uri="{FF2B5EF4-FFF2-40B4-BE49-F238E27FC236}">
                <a16:creationId xmlns:a16="http://schemas.microsoft.com/office/drawing/2014/main" id="{ED498EEC-D712-ECA6-311D-9292B5D2B079}"/>
              </a:ext>
            </a:extLst>
          </p:cNvPr>
          <p:cNvSpPr txBox="1"/>
          <p:nvPr/>
        </p:nvSpPr>
        <p:spPr>
          <a:xfrm>
            <a:off x="674666" y="1214468"/>
            <a:ext cx="10539125" cy="1998056"/>
          </a:xfrm>
          <a:prstGeom prst="rect">
            <a:avLst/>
          </a:prstGeom>
        </p:spPr>
        <p:txBody>
          <a:bodyPr vert="horz" lIns="91440" tIns="45720" rIns="91440" bIns="45720" rtlCol="0">
            <a:normAutofit fontScale="92500" lnSpcReduction="10000"/>
          </a:bodyPr>
          <a:lstStyle/>
          <a:p>
            <a:pPr>
              <a:buNone/>
            </a:pPr>
            <a:r>
              <a:rPr lang="en-US" sz="2400" b="1" dirty="0">
                <a:effectLst/>
              </a:rPr>
              <a:t>Which mitigation addresses the XSS vulnerability in the "</a:t>
            </a:r>
            <a:r>
              <a:rPr lang="en-US" sz="2400" b="1" dirty="0" err="1">
                <a:effectLst/>
              </a:rPr>
              <a:t>ShopEasy</a:t>
            </a:r>
            <a:r>
              <a:rPr lang="en-US" sz="2400" b="1" dirty="0">
                <a:effectLst/>
              </a:rPr>
              <a:t>" frontend’s comment section?</a:t>
            </a:r>
            <a:endParaRPr lang="en-US" sz="2400" dirty="0">
              <a:effectLst/>
            </a:endParaRPr>
          </a:p>
          <a:p>
            <a:r>
              <a:rPr lang="en-US" sz="2400" dirty="0">
                <a:effectLst/>
              </a:rPr>
              <a:t>a) Using HTTPS for API calls</a:t>
            </a:r>
            <a:br>
              <a:rPr lang="en-US" sz="2400" dirty="0">
                <a:effectLst/>
              </a:rPr>
            </a:br>
            <a:r>
              <a:rPr lang="en-US" sz="2400" dirty="0">
                <a:effectLst/>
              </a:rPr>
              <a:t>b) Implementing parameterized queries</a:t>
            </a:r>
            <a:br>
              <a:rPr lang="en-US" sz="2400" dirty="0">
                <a:effectLst/>
              </a:rPr>
            </a:br>
            <a:r>
              <a:rPr lang="en-US" sz="2400" b="1" dirty="0">
                <a:effectLst/>
              </a:rPr>
              <a:t>c) Sanitizing comments with </a:t>
            </a:r>
            <a:r>
              <a:rPr lang="en-US" sz="2400" b="1" dirty="0" err="1">
                <a:effectLst/>
              </a:rPr>
              <a:t>DOMPurify</a:t>
            </a:r>
            <a:br>
              <a:rPr lang="en-US" sz="2400" b="1" dirty="0">
                <a:effectLst/>
              </a:rPr>
            </a:br>
            <a:r>
              <a:rPr lang="en-US" sz="2400" dirty="0">
                <a:effectLst/>
              </a:rPr>
              <a:t>d) Adding rate limiting to the backend</a:t>
            </a:r>
          </a:p>
        </p:txBody>
      </p:sp>
      <p:sp>
        <p:nvSpPr>
          <p:cNvPr id="10" name="Footer Placeholder 4">
            <a:extLst>
              <a:ext uri="{FF2B5EF4-FFF2-40B4-BE49-F238E27FC236}">
                <a16:creationId xmlns:a16="http://schemas.microsoft.com/office/drawing/2014/main" id="{644B0780-ECEA-43C4-2C5D-6D24F0832033}"/>
              </a:ext>
            </a:extLst>
          </p:cNvPr>
          <p:cNvSpPr>
            <a:spLocks noGrp="1"/>
          </p:cNvSpPr>
          <p:nvPr>
            <p:ph type="ftr" sz="quarter" idx="11"/>
          </p:nvPr>
        </p:nvSpPr>
        <p:spPr>
          <a:xfrm>
            <a:off x="609600" y="6492876"/>
            <a:ext cx="4572000" cy="283845"/>
          </a:xfrm>
        </p:spPr>
        <p:txBody>
          <a:bodyPr/>
          <a:lstStyle/>
          <a:p>
            <a:pPr>
              <a:spcAft>
                <a:spcPts val="600"/>
              </a:spcAft>
            </a:pPr>
            <a:r>
              <a:rPr lang="en-CA"/>
              <a:t>© 2025 by Innovation In Software Corporation 
</a:t>
            </a:r>
            <a:endParaRPr lang="en-US"/>
          </a:p>
        </p:txBody>
      </p:sp>
      <p:sp>
        <p:nvSpPr>
          <p:cNvPr id="4" name="Slide Number Placeholder 3">
            <a:extLst>
              <a:ext uri="{FF2B5EF4-FFF2-40B4-BE49-F238E27FC236}">
                <a16:creationId xmlns:a16="http://schemas.microsoft.com/office/drawing/2014/main" id="{D24EDDDB-8C89-3FD7-87C5-2D15CCBC88CA}"/>
              </a:ext>
            </a:extLst>
          </p:cNvPr>
          <p:cNvSpPr>
            <a:spLocks noGrp="1"/>
          </p:cNvSpPr>
          <p:nvPr>
            <p:ph type="sldNum" sz="quarter" idx="12"/>
          </p:nvPr>
        </p:nvSpPr>
        <p:spPr/>
        <p:txBody>
          <a:bodyPr/>
          <a:lstStyle/>
          <a:p>
            <a:fld id="{D99624C5-FDF6-4954-B8C3-64918F306FAA}" type="slidenum">
              <a:rPr lang="en-US" smtClean="0"/>
              <a:t>24</a:t>
            </a:fld>
            <a:endParaRPr lang="en-US"/>
          </a:p>
        </p:txBody>
      </p:sp>
    </p:spTree>
    <p:extLst>
      <p:ext uri="{BB962C8B-B14F-4D97-AF65-F5344CB8AC3E}">
        <p14:creationId xmlns:p14="http://schemas.microsoft.com/office/powerpoint/2010/main" val="14366170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DD81BD-07A5-3776-58F7-21C4E88BBCE7}"/>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9A3A6D6-8C2E-0152-F4E8-016D52BBB09B}"/>
              </a:ext>
            </a:extLst>
          </p:cNvPr>
          <p:cNvSpPr txBox="1">
            <a:spLocks noGrp="1"/>
          </p:cNvSpPr>
          <p:nvPr>
            <p:ph type="title"/>
          </p:nvPr>
        </p:nvSpPr>
        <p:spPr>
          <a:xfrm>
            <a:off x="499610" y="349588"/>
            <a:ext cx="11771088" cy="566822"/>
          </a:xfrm>
          <a:prstGeom prst="rect">
            <a:avLst/>
          </a:prstGeom>
        </p:spPr>
        <p:txBody>
          <a:bodyPr vert="horz" wrap="square" lIns="0" tIns="12700" rIns="0" bIns="0" rtlCol="0">
            <a:spAutoFit/>
          </a:bodyPr>
          <a:lstStyle/>
          <a:p>
            <a:pPr marL="12700">
              <a:lnSpc>
                <a:spcPct val="100000"/>
              </a:lnSpc>
              <a:spcBef>
                <a:spcPts val="100"/>
              </a:spcBef>
            </a:pPr>
            <a:r>
              <a:rPr lang="en-US" spc="-10" dirty="0">
                <a:latin typeface="Leelawadee UI" panose="020B0502040204020203" pitchFamily="34" charset="-34"/>
                <a:cs typeface="Leelawadee UI" panose="020B0502040204020203" pitchFamily="34" charset="-34"/>
              </a:rPr>
              <a:t>Individual key takeaways</a:t>
            </a:r>
            <a:endParaRPr lang="en-US" dirty="0">
              <a:latin typeface="Leelawadee UI" panose="020B0502040204020203" pitchFamily="34" charset="-34"/>
              <a:cs typeface="Leelawadee UI" panose="020B0502040204020203" pitchFamily="34" charset="-34"/>
            </a:endParaRPr>
          </a:p>
        </p:txBody>
      </p:sp>
      <p:sp>
        <p:nvSpPr>
          <p:cNvPr id="34" name="Footer Placeholder 33">
            <a:extLst>
              <a:ext uri="{FF2B5EF4-FFF2-40B4-BE49-F238E27FC236}">
                <a16:creationId xmlns:a16="http://schemas.microsoft.com/office/drawing/2014/main" id="{9B2C44CF-8690-85D9-A09E-E6E14A0658BD}"/>
              </a:ext>
            </a:extLst>
          </p:cNvPr>
          <p:cNvSpPr>
            <a:spLocks noGrp="1"/>
          </p:cNvSpPr>
          <p:nvPr>
            <p:ph type="ftr" sz="quarter" idx="11"/>
          </p:nvPr>
        </p:nvSpPr>
        <p:spPr/>
        <p:txBody>
          <a:bodyPr/>
          <a:lstStyle/>
          <a:p>
            <a:r>
              <a:rPr lang="en-US" sz="1200" dirty="0">
                <a:latin typeface="Arial" panose="020B0604020202020204" pitchFamily="34" charset="0"/>
                <a:cs typeface="Arial" panose="020B0604020202020204" pitchFamily="34" charset="0"/>
              </a:rPr>
              <a:t>© 2025 by Innovation In Software Corporation 
</a:t>
            </a:r>
            <a:endParaRPr lang="en-US" dirty="0"/>
          </a:p>
        </p:txBody>
      </p:sp>
      <p:sp>
        <p:nvSpPr>
          <p:cNvPr id="35" name="Slide Number Placeholder 34">
            <a:extLst>
              <a:ext uri="{FF2B5EF4-FFF2-40B4-BE49-F238E27FC236}">
                <a16:creationId xmlns:a16="http://schemas.microsoft.com/office/drawing/2014/main" id="{3C080FA6-0F9E-BAD5-60EC-A52A89D23048}"/>
              </a:ext>
            </a:extLst>
          </p:cNvPr>
          <p:cNvSpPr>
            <a:spLocks noGrp="1"/>
          </p:cNvSpPr>
          <p:nvPr>
            <p:ph type="sldNum" sz="quarter" idx="12"/>
          </p:nvPr>
        </p:nvSpPr>
        <p:spPr/>
        <p:txBody>
          <a:bodyPr/>
          <a:lstStyle/>
          <a:p>
            <a:fld id="{D99624C5-FDF6-4954-B8C3-64918F306FAA}" type="slidenum">
              <a:rPr lang="en-US" smtClean="0"/>
              <a:t>25</a:t>
            </a:fld>
            <a:endParaRPr lang="en-US" dirty="0"/>
          </a:p>
        </p:txBody>
      </p:sp>
      <p:sp>
        <p:nvSpPr>
          <p:cNvPr id="4" name="TextBox 3">
            <a:extLst>
              <a:ext uri="{FF2B5EF4-FFF2-40B4-BE49-F238E27FC236}">
                <a16:creationId xmlns:a16="http://schemas.microsoft.com/office/drawing/2014/main" id="{BE8566C9-CD84-684D-197F-0C789FCC63CC}"/>
              </a:ext>
            </a:extLst>
          </p:cNvPr>
          <p:cNvSpPr txBox="1"/>
          <p:nvPr/>
        </p:nvSpPr>
        <p:spPr>
          <a:xfrm>
            <a:off x="7783642" y="2363237"/>
            <a:ext cx="3893695" cy="1477328"/>
          </a:xfrm>
          <a:prstGeom prst="rect">
            <a:avLst/>
          </a:prstGeom>
          <a:noFill/>
        </p:spPr>
        <p:txBody>
          <a:bodyPr wrap="square">
            <a:spAutoFit/>
          </a:bodyPr>
          <a:lstStyle/>
          <a:p>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Write down three key insights from today’s session.</a:t>
            </a:r>
          </a:p>
          <a:p>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Highlight how these take aways influence your work.</a:t>
            </a:r>
            <a:endParaRPr lang="en-CA" dirty="0">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pic>
        <p:nvPicPr>
          <p:cNvPr id="5" name="Picture 4">
            <a:extLst>
              <a:ext uri="{FF2B5EF4-FFF2-40B4-BE49-F238E27FC236}">
                <a16:creationId xmlns:a16="http://schemas.microsoft.com/office/drawing/2014/main" id="{D74A7A74-28F9-C2F5-91CA-91B5A5469624}"/>
              </a:ext>
            </a:extLst>
          </p:cNvPr>
          <p:cNvPicPr>
            <a:picLocks noChangeAspect="1"/>
          </p:cNvPicPr>
          <p:nvPr/>
        </p:nvPicPr>
        <p:blipFill>
          <a:blip r:embed="rId3"/>
          <a:stretch>
            <a:fillRect/>
          </a:stretch>
        </p:blipFill>
        <p:spPr>
          <a:xfrm>
            <a:off x="562137" y="1553911"/>
            <a:ext cx="6858657" cy="3856288"/>
          </a:xfrm>
          <a:prstGeom prst="rect">
            <a:avLst/>
          </a:prstGeom>
        </p:spPr>
      </p:pic>
    </p:spTree>
    <p:extLst>
      <p:ext uri="{BB962C8B-B14F-4D97-AF65-F5344CB8AC3E}">
        <p14:creationId xmlns:p14="http://schemas.microsoft.com/office/powerpoint/2010/main" val="31523045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8582D-8E5D-4B5F-AC46-C8203147B24B}"/>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402E146-4B2F-C271-0C1E-54C0E5962ECE}"/>
              </a:ext>
            </a:extLst>
          </p:cNvPr>
          <p:cNvSpPr>
            <a:spLocks noGrp="1"/>
          </p:cNvSpPr>
          <p:nvPr>
            <p:ph type="title"/>
          </p:nvPr>
        </p:nvSpPr>
        <p:spPr>
          <a:xfrm>
            <a:off x="609600" y="152718"/>
            <a:ext cx="10051915" cy="729784"/>
          </a:xfrm>
        </p:spPr>
        <p:txBody>
          <a:bodyPr>
            <a:normAutofit/>
          </a:bodyPr>
          <a:lstStyle/>
          <a:p>
            <a:r>
              <a:rPr lang="en-US" dirty="0">
                <a:latin typeface="Leelawadee UI Semilight" panose="020B0402040204020203" pitchFamily="34" charset="-34"/>
                <a:cs typeface="Leelawadee UI Semilight" panose="020B0402040204020203" pitchFamily="34" charset="-34"/>
              </a:rPr>
              <a:t>Q&amp;A and open discussion</a:t>
            </a:r>
          </a:p>
        </p:txBody>
      </p:sp>
      <p:sp>
        <p:nvSpPr>
          <p:cNvPr id="5" name="Footer Placeholder 4">
            <a:extLst>
              <a:ext uri="{FF2B5EF4-FFF2-40B4-BE49-F238E27FC236}">
                <a16:creationId xmlns:a16="http://schemas.microsoft.com/office/drawing/2014/main" id="{E9FB840B-D165-AAD9-E55A-A05A3BC235BF}"/>
              </a:ext>
            </a:extLst>
          </p:cNvPr>
          <p:cNvSpPr>
            <a:spLocks noGrp="1"/>
          </p:cNvSpPr>
          <p:nvPr>
            <p:ph type="ftr" sz="quarter" idx="11"/>
          </p:nvPr>
        </p:nvSpPr>
        <p:spPr/>
        <p:txBody>
          <a:bodyPr/>
          <a:lstStyle/>
          <a:p>
            <a:r>
              <a:rPr lang="en-US"/>
              <a:t>© 2025 by Innovation In Software Corporation </a:t>
            </a:r>
            <a:endParaRPr lang="en-US" dirty="0"/>
          </a:p>
        </p:txBody>
      </p:sp>
      <p:pic>
        <p:nvPicPr>
          <p:cNvPr id="11" name="Content Placeholder 10">
            <a:extLst>
              <a:ext uri="{FF2B5EF4-FFF2-40B4-BE49-F238E27FC236}">
                <a16:creationId xmlns:a16="http://schemas.microsoft.com/office/drawing/2014/main" id="{F30D9F21-4B79-58EF-8DA6-D0C69F2EDE17}"/>
              </a:ext>
            </a:extLst>
          </p:cNvPr>
          <p:cNvPicPr>
            <a:picLocks noGrp="1" noChangeAspect="1"/>
          </p:cNvPicPr>
          <p:nvPr>
            <p:ph idx="1"/>
          </p:nvPr>
        </p:nvPicPr>
        <p:blipFill>
          <a:blip r:embed="rId3"/>
          <a:stretch>
            <a:fillRect/>
          </a:stretch>
        </p:blipFill>
        <p:spPr>
          <a:xfrm>
            <a:off x="1647355" y="1073150"/>
            <a:ext cx="8084490" cy="5053013"/>
          </a:xfrm>
        </p:spPr>
      </p:pic>
      <p:sp>
        <p:nvSpPr>
          <p:cNvPr id="2" name="Slide Number Placeholder 1">
            <a:extLst>
              <a:ext uri="{FF2B5EF4-FFF2-40B4-BE49-F238E27FC236}">
                <a16:creationId xmlns:a16="http://schemas.microsoft.com/office/drawing/2014/main" id="{4B06714D-F5BF-878F-3642-031B16EFE9CF}"/>
              </a:ext>
            </a:extLst>
          </p:cNvPr>
          <p:cNvSpPr>
            <a:spLocks noGrp="1"/>
          </p:cNvSpPr>
          <p:nvPr>
            <p:ph type="sldNum" sz="quarter" idx="12"/>
          </p:nvPr>
        </p:nvSpPr>
        <p:spPr/>
        <p:txBody>
          <a:bodyPr/>
          <a:lstStyle/>
          <a:p>
            <a:fld id="{D99624C5-FDF6-4954-B8C3-64918F306FAA}" type="slidenum">
              <a:rPr lang="en-US" smtClean="0"/>
              <a:t>26</a:t>
            </a:fld>
            <a:endParaRPr lang="en-US" dirty="0"/>
          </a:p>
        </p:txBody>
      </p:sp>
    </p:spTree>
    <p:extLst>
      <p:ext uri="{BB962C8B-B14F-4D97-AF65-F5344CB8AC3E}">
        <p14:creationId xmlns:p14="http://schemas.microsoft.com/office/powerpoint/2010/main" val="21602816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24DE4988-2ADC-5941-8B55-A90522443E2A}"/>
              </a:ext>
            </a:extLst>
          </p:cNvPr>
          <p:cNvSpPr txBox="1">
            <a:spLocks/>
          </p:cNvSpPr>
          <p:nvPr/>
        </p:nvSpPr>
        <p:spPr>
          <a:xfrm>
            <a:off x="914400" y="480580"/>
            <a:ext cx="8989061" cy="695960"/>
          </a:xfrm>
          <a:prstGeom prst="rect">
            <a:avLst/>
          </a:prstGeom>
        </p:spPr>
        <p:txBody>
          <a:bodyPr vert="horz" wrap="square" lIns="0" tIns="12700" rIns="0" bIns="0" rtlCol="0">
            <a:spAutoFit/>
          </a:bodyPr>
          <a:lstStyle>
            <a:lvl1pPr>
              <a:defRPr sz="6000" b="0" i="0">
                <a:solidFill>
                  <a:schemeClr val="tx1"/>
                </a:solidFill>
                <a:latin typeface="Calibri Light"/>
                <a:ea typeface="+mj-ea"/>
                <a:cs typeface="Calibri Light"/>
              </a:defRPr>
            </a:lvl1pPr>
          </a:lstStyle>
          <a:p>
            <a:pPr marL="12700">
              <a:spcBef>
                <a:spcPts val="100"/>
              </a:spcBef>
            </a:pPr>
            <a:r>
              <a:rPr lang="en-US" sz="4400" kern="0" spc="-20" err="1"/>
              <a:t>Kiali</a:t>
            </a:r>
            <a:r>
              <a:rPr lang="en-US" sz="4400" kern="0" spc="-20"/>
              <a:t> distributed tracing (Jaeger)</a:t>
            </a:r>
            <a:endParaRPr lang="en-US" sz="4400" kern="0"/>
          </a:p>
        </p:txBody>
      </p:sp>
      <p:sp>
        <p:nvSpPr>
          <p:cNvPr id="10" name="Footer Placeholder 9">
            <a:extLst>
              <a:ext uri="{FF2B5EF4-FFF2-40B4-BE49-F238E27FC236}">
                <a16:creationId xmlns:a16="http://schemas.microsoft.com/office/drawing/2014/main" id="{9F9FBAF0-EDBC-364A-8CDA-0D93FE494B0E}"/>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2020 by Innovation In Software Corporation</a:t>
            </a:r>
          </a:p>
          <a:p>
            <a:r>
              <a:rPr lang="en-US" sz="1200">
                <a:latin typeface="Arial" panose="020B0604020202020204" pitchFamily="34" charset="0"/>
                <a:cs typeface="Arial" panose="020B0604020202020204" pitchFamily="34" charset="0"/>
              </a:rPr>
              <a:t>
</a:t>
            </a:r>
            <a:endParaRPr lang="en-US"/>
          </a:p>
        </p:txBody>
      </p:sp>
      <p:pic>
        <p:nvPicPr>
          <p:cNvPr id="5" name="Picture 4">
            <a:extLst>
              <a:ext uri="{FF2B5EF4-FFF2-40B4-BE49-F238E27FC236}">
                <a16:creationId xmlns:a16="http://schemas.microsoft.com/office/drawing/2014/main" id="{0E944DA3-F5CC-6546-B63C-FB30F6556FF4}"/>
              </a:ext>
            </a:extLst>
          </p:cNvPr>
          <p:cNvPicPr>
            <a:picLocks noChangeAspect="1"/>
          </p:cNvPicPr>
          <p:nvPr/>
        </p:nvPicPr>
        <p:blipFill>
          <a:blip r:embed="rId3"/>
          <a:stretch>
            <a:fillRect/>
          </a:stretch>
        </p:blipFill>
        <p:spPr>
          <a:xfrm>
            <a:off x="0" y="-3313"/>
            <a:ext cx="12192000" cy="6864626"/>
          </a:xfrm>
          <a:prstGeom prst="rect">
            <a:avLst/>
          </a:prstGeom>
        </p:spPr>
      </p:pic>
    </p:spTree>
    <p:extLst>
      <p:ext uri="{BB962C8B-B14F-4D97-AF65-F5344CB8AC3E}">
        <p14:creationId xmlns:p14="http://schemas.microsoft.com/office/powerpoint/2010/main" val="2775911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Leelawadee UI Semilight" panose="020B0402040204020203" pitchFamily="34" charset="-34"/>
                <a:cs typeface="Leelawadee UI Semilight" panose="020B0402040204020203" pitchFamily="34" charset="-34"/>
              </a:rPr>
              <a:t>INSTRUCTOR NAME</a:t>
            </a:r>
          </a:p>
        </p:txBody>
      </p:sp>
      <p:sp>
        <p:nvSpPr>
          <p:cNvPr id="5" name="Footer Placeholder 4"/>
          <p:cNvSpPr>
            <a:spLocks noGrp="1"/>
          </p:cNvSpPr>
          <p:nvPr>
            <p:ph type="ftr" sz="quarter" idx="11"/>
          </p:nvPr>
        </p:nvSpPr>
        <p:spPr/>
        <p:txBody>
          <a:bodyPr/>
          <a:lstStyle/>
          <a:p>
            <a:r>
              <a:rPr lang="en-US" dirty="0"/>
              <a:t>© 2025 Innovation In Software Corporation</a:t>
            </a:r>
          </a:p>
        </p:txBody>
      </p:sp>
      <p:sp>
        <p:nvSpPr>
          <p:cNvPr id="6" name="Slide Number Placeholder 5"/>
          <p:cNvSpPr>
            <a:spLocks noGrp="1"/>
          </p:cNvSpPr>
          <p:nvPr>
            <p:ph type="sldNum" sz="quarter" idx="12"/>
          </p:nvPr>
        </p:nvSpPr>
        <p:spPr/>
        <p:txBody>
          <a:bodyPr/>
          <a:lstStyle/>
          <a:p>
            <a:fld id="{D99624C5-FDF6-4954-B8C3-64918F306FAA}" type="slidenum">
              <a:rPr lang="en-US" smtClean="0"/>
              <a:t>3</a:t>
            </a:fld>
            <a:endParaRPr lang="en-US" dirty="0"/>
          </a:p>
        </p:txBody>
      </p:sp>
      <p:cxnSp>
        <p:nvCxnSpPr>
          <p:cNvPr id="18" name="Straight Connector 17">
            <a:extLst>
              <a:ext uri="{FF2B5EF4-FFF2-40B4-BE49-F238E27FC236}">
                <a16:creationId xmlns:a16="http://schemas.microsoft.com/office/drawing/2014/main" id="{DB5F8AAB-EFCC-420A-B677-3017779F180A}"/>
              </a:ext>
            </a:extLst>
          </p:cNvPr>
          <p:cNvCxnSpPr/>
          <p:nvPr/>
        </p:nvCxnSpPr>
        <p:spPr>
          <a:xfrm>
            <a:off x="8660316" y="1541284"/>
            <a:ext cx="0" cy="4443979"/>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2891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latin typeface="Leelawadee UI Semilight" panose="020B0402040204020203" pitchFamily="34" charset="-34"/>
                <a:cs typeface="Leelawadee UI Semilight" panose="020B0402040204020203" pitchFamily="34" charset="-34"/>
              </a:rPr>
              <a:t>Introduce yourself</a:t>
            </a:r>
          </a:p>
        </p:txBody>
      </p:sp>
      <p:sp>
        <p:nvSpPr>
          <p:cNvPr id="2" name="Content Placeholder 1"/>
          <p:cNvSpPr>
            <a:spLocks noGrp="1"/>
          </p:cNvSpPr>
          <p:nvPr>
            <p:ph idx="1"/>
          </p:nvPr>
        </p:nvSpPr>
        <p:spPr>
          <a:xfrm>
            <a:off x="609601" y="1073889"/>
            <a:ext cx="8449340" cy="5052276"/>
          </a:xfrm>
        </p:spPr>
        <p:txBody>
          <a:bodyPr>
            <a:normAutofit/>
          </a:bodyPr>
          <a:lstStyle/>
          <a:p>
            <a:r>
              <a:rPr lang="en-US" sz="2400" b="0" dirty="0">
                <a:latin typeface="Nirmala UI Semilight" panose="020B0402040204020203" pitchFamily="34" charset="0"/>
                <a:cs typeface="Nirmala UI Semilight" panose="020B0402040204020203" pitchFamily="34" charset="0"/>
              </a:rPr>
              <a:t>Time to introduce yourself:</a:t>
            </a:r>
          </a:p>
          <a:p>
            <a:pPr marL="342900" indent="-342900">
              <a:buFont typeface="Arial" panose="020B0604020202020204" pitchFamily="34" charset="0"/>
              <a:buChar char="•"/>
            </a:pPr>
            <a:r>
              <a:rPr lang="en-US" sz="2400" b="0" dirty="0">
                <a:latin typeface="Nirmala UI Semilight" panose="020B0402040204020203" pitchFamily="34" charset="0"/>
                <a:cs typeface="Nirmala UI Semilight" panose="020B0402040204020203" pitchFamily="34" charset="0"/>
              </a:rPr>
              <a:t>Name</a:t>
            </a:r>
          </a:p>
          <a:p>
            <a:pPr marL="342900" indent="-342900">
              <a:buFont typeface="Arial" panose="020B0604020202020204" pitchFamily="34" charset="0"/>
              <a:buChar char="•"/>
            </a:pPr>
            <a:r>
              <a:rPr lang="en-US" sz="2400" b="0" dirty="0">
                <a:latin typeface="Nirmala UI Semilight" panose="020B0402040204020203" pitchFamily="34" charset="0"/>
                <a:cs typeface="Nirmala UI Semilight" panose="020B0402040204020203" pitchFamily="34" charset="0"/>
              </a:rPr>
              <a:t>What is your role in the organization</a:t>
            </a:r>
          </a:p>
          <a:p>
            <a:pPr marL="342900" indent="-342900">
              <a:buFont typeface="Arial" panose="020B0604020202020204" pitchFamily="34" charset="0"/>
              <a:buChar char="•"/>
            </a:pPr>
            <a:r>
              <a:rPr lang="en-US" sz="2400" b="0" dirty="0">
                <a:latin typeface="Nirmala UI Semilight" panose="020B0402040204020203" pitchFamily="34" charset="0"/>
                <a:cs typeface="Nirmala UI Semilight" panose="020B0402040204020203" pitchFamily="34" charset="0"/>
              </a:rPr>
              <a:t>Indicate </a:t>
            </a:r>
            <a:r>
              <a:rPr lang="en-US" sz="2400" b="0" dirty="0" err="1">
                <a:latin typeface="Nirmala UI Semilight" panose="020B0402040204020203" pitchFamily="34" charset="0"/>
                <a:cs typeface="Nirmala UI Semilight" panose="020B0402040204020203" pitchFamily="34" charset="0"/>
              </a:rPr>
              <a:t>DevSecOps</a:t>
            </a:r>
            <a:r>
              <a:rPr lang="en-US" sz="2400" b="0" dirty="0">
                <a:latin typeface="Nirmala UI Semilight" panose="020B0402040204020203" pitchFamily="34" charset="0"/>
                <a:cs typeface="Nirmala UI Semilight" panose="020B0402040204020203" pitchFamily="34" charset="0"/>
              </a:rPr>
              <a:t> experience</a:t>
            </a:r>
          </a:p>
        </p:txBody>
      </p:sp>
      <p:sp>
        <p:nvSpPr>
          <p:cNvPr id="5" name="Footer Placeholder 4"/>
          <p:cNvSpPr>
            <a:spLocks noGrp="1"/>
          </p:cNvSpPr>
          <p:nvPr>
            <p:ph type="ftr" sz="quarter" idx="11"/>
          </p:nvPr>
        </p:nvSpPr>
        <p:spPr/>
        <p:txBody>
          <a:bodyPr/>
          <a:lstStyle/>
          <a:p>
            <a:r>
              <a:rPr lang="en-US" dirty="0"/>
              <a:t>© 2025 Innovation In Software Corporation</a:t>
            </a:r>
          </a:p>
        </p:txBody>
      </p:sp>
      <p:sp>
        <p:nvSpPr>
          <p:cNvPr id="6" name="Slide Number Placeholder 5"/>
          <p:cNvSpPr>
            <a:spLocks noGrp="1"/>
          </p:cNvSpPr>
          <p:nvPr>
            <p:ph type="sldNum" sz="quarter" idx="12"/>
          </p:nvPr>
        </p:nvSpPr>
        <p:spPr/>
        <p:txBody>
          <a:bodyPr/>
          <a:lstStyle/>
          <a:p>
            <a:fld id="{D99624C5-FDF6-4954-B8C3-64918F306FAA}" type="slidenum">
              <a:rPr lang="en-US" smtClean="0"/>
              <a:t>4</a:t>
            </a:fld>
            <a:endParaRPr lang="en-US" dirty="0"/>
          </a:p>
        </p:txBody>
      </p:sp>
      <p:pic>
        <p:nvPicPr>
          <p:cNvPr id="7" name="Picture 6">
            <a:extLst>
              <a:ext uri="{FF2B5EF4-FFF2-40B4-BE49-F238E27FC236}">
                <a16:creationId xmlns:a16="http://schemas.microsoft.com/office/drawing/2014/main" id="{E3C11860-7990-4A5E-A636-B99F1F2154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3203796"/>
            <a:ext cx="5007310" cy="3259755"/>
          </a:xfrm>
          <a:prstGeom prst="rect">
            <a:avLst/>
          </a:prstGeom>
        </p:spPr>
      </p:pic>
    </p:spTree>
    <p:extLst>
      <p:ext uri="{BB962C8B-B14F-4D97-AF65-F5344CB8AC3E}">
        <p14:creationId xmlns:p14="http://schemas.microsoft.com/office/powerpoint/2010/main" val="685299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152718"/>
            <a:ext cx="7721600" cy="778774"/>
          </a:xfrm>
        </p:spPr>
        <p:txBody>
          <a:bodyPr/>
          <a:lstStyle/>
          <a:p>
            <a:r>
              <a:rPr lang="en-US" dirty="0">
                <a:latin typeface="Leelawadee UI Semilight" panose="020B0402040204020203" pitchFamily="34" charset="-34"/>
                <a:cs typeface="Leelawadee UI Semilight" panose="020B0402040204020203" pitchFamily="34" charset="-34"/>
              </a:rPr>
              <a:t>AGENDA &amp; OBJECTIVES</a:t>
            </a:r>
          </a:p>
        </p:txBody>
      </p:sp>
      <p:sp>
        <p:nvSpPr>
          <p:cNvPr id="5" name="Footer Placeholder 4"/>
          <p:cNvSpPr>
            <a:spLocks noGrp="1"/>
          </p:cNvSpPr>
          <p:nvPr>
            <p:ph type="ftr" sz="quarter" idx="11"/>
          </p:nvPr>
        </p:nvSpPr>
        <p:spPr/>
        <p:txBody>
          <a:bodyPr/>
          <a:lstStyle/>
          <a:p>
            <a:r>
              <a:rPr lang="en-US"/>
              <a:t>© 2025 by Innovation In Software Corporation 
</a:t>
            </a:r>
            <a:endParaRPr lang="en-US" dirty="0"/>
          </a:p>
        </p:txBody>
      </p:sp>
      <p:graphicFrame>
        <p:nvGraphicFramePr>
          <p:cNvPr id="10" name="Diagram 9">
            <a:extLst>
              <a:ext uri="{FF2B5EF4-FFF2-40B4-BE49-F238E27FC236}">
                <a16:creationId xmlns:a16="http://schemas.microsoft.com/office/drawing/2014/main" id="{47098E59-B3DA-89AD-593D-F399D5445595}"/>
              </a:ext>
            </a:extLst>
          </p:cNvPr>
          <p:cNvGraphicFramePr/>
          <p:nvPr>
            <p:extLst>
              <p:ext uri="{D42A27DB-BD31-4B8C-83A1-F6EECF244321}">
                <p14:modId xmlns:p14="http://schemas.microsoft.com/office/powerpoint/2010/main" val="1467877084"/>
              </p:ext>
            </p:extLst>
          </p:nvPr>
        </p:nvGraphicFramePr>
        <p:xfrm>
          <a:off x="6821334" y="2047402"/>
          <a:ext cx="5152573" cy="18456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Slide Number Placeholder 10">
            <a:extLst>
              <a:ext uri="{FF2B5EF4-FFF2-40B4-BE49-F238E27FC236}">
                <a16:creationId xmlns:a16="http://schemas.microsoft.com/office/drawing/2014/main" id="{6B87D5EB-5B63-73A5-F96F-8820CD390E42}"/>
              </a:ext>
            </a:extLst>
          </p:cNvPr>
          <p:cNvSpPr>
            <a:spLocks noGrp="1"/>
          </p:cNvSpPr>
          <p:nvPr>
            <p:ph type="sldNum" sz="quarter" idx="12"/>
          </p:nvPr>
        </p:nvSpPr>
        <p:spPr/>
        <p:txBody>
          <a:bodyPr/>
          <a:lstStyle/>
          <a:p>
            <a:fld id="{D99624C5-FDF6-4954-B8C3-64918F306FAA}" type="slidenum">
              <a:rPr lang="en-US" smtClean="0"/>
              <a:t>5</a:t>
            </a:fld>
            <a:endParaRPr lang="en-US"/>
          </a:p>
        </p:txBody>
      </p:sp>
      <p:sp>
        <p:nvSpPr>
          <p:cNvPr id="8" name="Rectangle 7">
            <a:extLst>
              <a:ext uri="{FF2B5EF4-FFF2-40B4-BE49-F238E27FC236}">
                <a16:creationId xmlns:a16="http://schemas.microsoft.com/office/drawing/2014/main" id="{A9AE8173-CBFE-3BEC-4353-D05242D4B8F6}"/>
              </a:ext>
            </a:extLst>
          </p:cNvPr>
          <p:cNvSpPr/>
          <p:nvPr/>
        </p:nvSpPr>
        <p:spPr>
          <a:xfrm>
            <a:off x="6474542" y="1430594"/>
            <a:ext cx="486833" cy="49112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Content Placeholder 6"/>
          <p:cNvSpPr txBox="1">
            <a:spLocks/>
          </p:cNvSpPr>
          <p:nvPr/>
        </p:nvSpPr>
        <p:spPr>
          <a:xfrm>
            <a:off x="702127" y="1288805"/>
            <a:ext cx="9901963" cy="4911212"/>
          </a:xfrm>
          <a:prstGeom prst="rect">
            <a:avLst/>
          </a:prstGeom>
        </p:spPr>
        <p:txBody>
          <a:bodyPr vert="horz" lIns="91440" tIns="45720" rIns="91440" bIns="45720" rtlCol="0">
            <a:noAutofit/>
          </a:bodyPr>
          <a:lstStyle>
            <a:lvl1pPr marL="0" indent="0" algn="l" defTabSz="914400" rtl="0" eaLnBrk="1" latinLnBrk="0" hangingPunct="1">
              <a:spcBef>
                <a:spcPct val="20000"/>
              </a:spcBef>
              <a:spcAft>
                <a:spcPts val="600"/>
              </a:spcAft>
              <a:buFont typeface="Arial" pitchFamily="34" charset="0"/>
              <a:buNone/>
              <a:defRPr sz="28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Overview of </a:t>
            </a:r>
            <a:r>
              <a:rPr lang="en-US" sz="1600" b="0" dirty="0" err="1">
                <a:latin typeface="Nirmala UI Semilight" panose="020B0402040204020203" pitchFamily="34" charset="0"/>
                <a:ea typeface="Nirmala UI Semilight" panose="020B0402040204020203" pitchFamily="34" charset="0"/>
                <a:cs typeface="Nirmala UI Semilight" panose="020B0402040204020203" pitchFamily="34" charset="0"/>
              </a:rPr>
              <a:t>DevSecOps</a:t>
            </a: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 and course objectives. </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Introduction to threat modeling and risk assessment.</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Definition, importance, and key principles (shift left, continuous monitoring, automation). </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How threat modeling fits into </a:t>
            </a:r>
            <a:r>
              <a:rPr lang="en-US" sz="1600" b="0" dirty="0" err="1">
                <a:latin typeface="Nirmala UI Semilight" panose="020B0402040204020203" pitchFamily="34" charset="0"/>
                <a:ea typeface="Nirmala UI Semilight" panose="020B0402040204020203" pitchFamily="34" charset="0"/>
                <a:cs typeface="Nirmala UI Semilight" panose="020B0402040204020203" pitchFamily="34" charset="0"/>
              </a:rPr>
              <a:t>DevSecOps</a:t>
            </a: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 workflows.</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What is threat modeling? Goals and benefits. </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Introduction to STRIDE (Spoofing, Tampering, Repudiation, Information Disclosure, Denial of Service, Elevation of Privilege) with examples. Overview of PASTA (Process for Attack Simulation and Threat Analysis) and comparison with STRIDE. </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Tools for threat modeling, such as Microsoft Threat Modeling Tool (Microsoft Threat Modeling Tool).</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Definition and components (assets, threats, vulnerabilities, controls). </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Risk calculation (Risk = Likelihood × Impact) and methods (qualitative vs. quantitative). </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Importance of prioritizing risks based on likelihood and impact.</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Applying Threat Modeling to a sample application</a:t>
            </a:r>
          </a:p>
          <a:p>
            <a:pPr marL="285750" indent="-285750">
              <a:buFont typeface="Wingdings" panose="05000000000000000000" pitchFamily="2" charset="2"/>
              <a:buChar char="§"/>
            </a:pPr>
            <a:r>
              <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rPr>
              <a:t>Applying Risk Assessment to the sample application</a:t>
            </a:r>
          </a:p>
          <a:p>
            <a:pPr marL="285750" indent="-285750">
              <a:buFont typeface="Wingdings" panose="05000000000000000000" pitchFamily="2" charset="2"/>
              <a:buChar char="§"/>
            </a:pPr>
            <a:endPar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endPar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285750" indent="-285750">
              <a:buFont typeface="Wingdings" panose="05000000000000000000" pitchFamily="2" charset="2"/>
              <a:buChar char="§"/>
            </a:pPr>
            <a:endParaRPr lang="en-US" sz="1600" b="0" dirty="0">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36516665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bject 9"/>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p:cNvSpPr txBox="1">
            <a:spLocks noGrp="1"/>
          </p:cNvSpPr>
          <p:nvPr>
            <p:ph type="title"/>
          </p:nvPr>
        </p:nvSpPr>
        <p:spPr>
          <a:xfrm>
            <a:off x="609600" y="138702"/>
            <a:ext cx="8013405"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Introduction to </a:t>
            </a:r>
            <a:r>
              <a:rPr lang="en-US" spc="-5" dirty="0" err="1">
                <a:latin typeface="Leelawadee UI" panose="020B0502040204020203" pitchFamily="34" charset="-34"/>
                <a:cs typeface="Leelawadee UI" panose="020B0502040204020203" pitchFamily="34" charset="-34"/>
              </a:rPr>
              <a:t>devsecops</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04607422-A6DA-4446-D9C3-3B19AAF2A1DF}"/>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E53C02B4-7504-11BF-3FDC-FF370C3A9BBA}"/>
              </a:ext>
            </a:extLst>
          </p:cNvPr>
          <p:cNvSpPr>
            <a:spLocks noGrp="1"/>
          </p:cNvSpPr>
          <p:nvPr>
            <p:ph type="sldNum" sz="quarter" idx="12"/>
          </p:nvPr>
        </p:nvSpPr>
        <p:spPr/>
        <p:txBody>
          <a:bodyPr/>
          <a:lstStyle/>
          <a:p>
            <a:fld id="{D99624C5-FDF6-4954-B8C3-64918F306FAA}" type="slidenum">
              <a:rPr lang="en-US" smtClean="0"/>
              <a:t>6</a:t>
            </a:fld>
            <a:endParaRPr lang="en-US" dirty="0"/>
          </a:p>
        </p:txBody>
      </p:sp>
      <p:sp>
        <p:nvSpPr>
          <p:cNvPr id="4" name="TextBox 3">
            <a:extLst>
              <a:ext uri="{FF2B5EF4-FFF2-40B4-BE49-F238E27FC236}">
                <a16:creationId xmlns:a16="http://schemas.microsoft.com/office/drawing/2014/main" id="{DB32E818-F334-F089-2435-67F8821F12BB}"/>
              </a:ext>
            </a:extLst>
          </p:cNvPr>
          <p:cNvSpPr txBox="1"/>
          <p:nvPr/>
        </p:nvSpPr>
        <p:spPr>
          <a:xfrm>
            <a:off x="530942" y="915539"/>
            <a:ext cx="11130116" cy="535531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What is </a:t>
            </a:r>
            <a:r>
              <a:rPr lang="en-US" b="1" dirty="0" err="1">
                <a:latin typeface="Nirmala UI Semilight" panose="020B0402040204020203" pitchFamily="34" charset="0"/>
                <a:ea typeface="Nirmala UI Semilight" panose="020B0402040204020203" pitchFamily="34" charset="0"/>
                <a:cs typeface="Nirmala UI Semilight" panose="020B0402040204020203" pitchFamily="34" charset="0"/>
              </a:rPr>
              <a:t>DevSecOps</a:t>
            </a: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Integration of security into the entire software development lifecycle, collaboration between development, security, and operations teams.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Why is </a:t>
            </a:r>
            <a:r>
              <a:rPr lang="en-US" b="1" dirty="0" err="1">
                <a:latin typeface="Nirmala UI Semilight" panose="020B0402040204020203" pitchFamily="34" charset="0"/>
                <a:ea typeface="Nirmala UI Semilight" panose="020B0402040204020203" pitchFamily="34" charset="0"/>
                <a:cs typeface="Nirmala UI Semilight" panose="020B0402040204020203" pitchFamily="34" charset="0"/>
              </a:rPr>
              <a:t>DevSecOps</a:t>
            </a: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 important?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Early detection and resolution of security issues, reduced risk of breaches and vulnerabilities, improved efficiency and cost savings.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Key principles of </a:t>
            </a:r>
            <a:r>
              <a:rPr lang="en-US" b="1" dirty="0" err="1">
                <a:latin typeface="Nirmala UI Semilight" panose="020B0402040204020203" pitchFamily="34" charset="0"/>
                <a:ea typeface="Nirmala UI Semilight" panose="020B0402040204020203" pitchFamily="34" charset="0"/>
                <a:cs typeface="Nirmala UI Semilight" panose="020B0402040204020203" pitchFamily="34" charset="0"/>
              </a:rPr>
              <a:t>DevSecOps</a:t>
            </a: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R="0" lvl="0" algn="l" defTabSz="914400" rtl="0" eaLnBrk="1" fontAlgn="auto" latinLnBrk="0" hangingPunct="1">
              <a:lnSpc>
                <a:spcPct val="100000"/>
              </a:lnSpc>
              <a:spcBef>
                <a:spcPts val="0"/>
              </a:spcBef>
              <a:spcAft>
                <a:spcPts val="0"/>
              </a:spcAft>
              <a:buClrTx/>
              <a:buSzTx/>
              <a:tabLst/>
              <a:defRP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Shift security left (integrate early in the development process), continuous monitoring and feedback, automation of security processes. </a:t>
            </a:r>
          </a:p>
          <a:p>
            <a:pPr marR="0" lvl="0" algn="l" defTabSz="914400" rtl="0" eaLnBrk="1" fontAlgn="auto" latinLnBrk="0" hangingPunct="1">
              <a:lnSpc>
                <a:spcPct val="100000"/>
              </a:lnSpc>
              <a:spcBef>
                <a:spcPts val="0"/>
              </a:spcBef>
              <a:spcAft>
                <a:spcPts val="0"/>
              </a:spcAft>
              <a:buClrTx/>
              <a:buSzTx/>
              <a:tabLst/>
              <a:defRPr/>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R="0" lvl="0" algn="l" defTabSz="914400" rtl="0" eaLnBrk="1" fontAlgn="auto" latinLnBrk="0" hangingPunct="1">
              <a:lnSpc>
                <a:spcPct val="100000"/>
              </a:lnSpc>
              <a:spcBef>
                <a:spcPts val="0"/>
              </a:spcBef>
              <a:spcAft>
                <a:spcPts val="0"/>
              </a:spcAft>
              <a:buClrTx/>
              <a:buSzTx/>
              <a:tabLst/>
              <a:defRPr/>
            </a:pP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How threat modeling fits into </a:t>
            </a:r>
            <a:r>
              <a:rPr lang="en-US" b="1" dirty="0" err="1">
                <a:latin typeface="Nirmala UI Semilight" panose="020B0402040204020203" pitchFamily="34" charset="0"/>
                <a:ea typeface="Nirmala UI Semilight" panose="020B0402040204020203" pitchFamily="34" charset="0"/>
                <a:cs typeface="Nirmala UI Semilight" panose="020B0402040204020203" pitchFamily="34" charset="0"/>
              </a:rPr>
              <a:t>DevSecOps</a:t>
            </a:r>
            <a:r>
              <a:rPr lang="en-US" b="1" dirty="0">
                <a:latin typeface="Nirmala UI Semilight" panose="020B0402040204020203" pitchFamily="34" charset="0"/>
                <a:ea typeface="Nirmala UI Semilight" panose="020B0402040204020203" pitchFamily="34" charset="0"/>
                <a:cs typeface="Nirmala UI Semilight" panose="020B0402040204020203" pitchFamily="34" charset="0"/>
              </a:rPr>
              <a:t>: </a:t>
            </a:r>
          </a:p>
          <a:p>
            <a:pPr marR="0" lvl="0" algn="l" defTabSz="914400" rtl="0" eaLnBrk="1" fontAlgn="auto" latinLnBrk="0" hangingPunct="1">
              <a:lnSpc>
                <a:spcPct val="100000"/>
              </a:lnSpc>
              <a:spcBef>
                <a:spcPts val="0"/>
              </a:spcBef>
              <a:spcAft>
                <a:spcPts val="0"/>
              </a:spcAft>
              <a:buClrTx/>
              <a:buSzTx/>
              <a:tabLst/>
              <a:defRPr/>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R="0" lvl="0" algn="l" defTabSz="914400" rtl="0" eaLnBrk="1" fontAlgn="auto" latinLnBrk="0" hangingPunct="1">
              <a:lnSpc>
                <a:spcPct val="100000"/>
              </a:lnSpc>
              <a:spcBef>
                <a:spcPts val="0"/>
              </a:spcBef>
              <a:spcAft>
                <a:spcPts val="0"/>
              </a:spcAft>
              <a:buClrTx/>
              <a:buSzTx/>
              <a:tabLst/>
              <a:defRP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Proactive identification of potential threats, helps in prioritizing security efforts.</a:t>
            </a:r>
          </a:p>
          <a:p>
            <a:pPr marR="0" lvl="0" algn="l" defTabSz="914400" rtl="0" eaLnBrk="1" fontAlgn="auto" latinLnBrk="0" hangingPunct="1">
              <a:lnSpc>
                <a:spcPct val="100000"/>
              </a:lnSpc>
              <a:spcBef>
                <a:spcPts val="0"/>
              </a:spcBef>
              <a:spcAft>
                <a:spcPts val="0"/>
              </a:spcAft>
              <a:buClrTx/>
              <a:buSzTx/>
              <a:tabLst/>
              <a:defRPr/>
            </a:pPr>
            <a:endParaRPr lang="en-US" dirty="0">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C483C3-F186-A22E-9F1E-61A4BA726636}"/>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C5D0A17C-D2D3-CD16-D5D3-59512FF02BE5}"/>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74B15D02-2096-E2A2-2A81-652A3B63E4FC}"/>
              </a:ext>
            </a:extLst>
          </p:cNvPr>
          <p:cNvSpPr txBox="1">
            <a:spLocks noGrp="1"/>
          </p:cNvSpPr>
          <p:nvPr>
            <p:ph type="title"/>
          </p:nvPr>
        </p:nvSpPr>
        <p:spPr>
          <a:xfrm>
            <a:off x="609600" y="138702"/>
            <a:ext cx="8013405"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What is </a:t>
            </a:r>
            <a:r>
              <a:rPr lang="en-US" spc="-5">
                <a:latin typeface="Leelawadee UI" panose="020B0502040204020203" pitchFamily="34" charset="-34"/>
                <a:cs typeface="Leelawadee UI" panose="020B0502040204020203" pitchFamily="34" charset="-34"/>
              </a:rPr>
              <a:t>threat modelling?</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A7604EB7-E377-502A-E5E1-D2F1EE23DB27}"/>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D8D51DFE-8D80-D579-9864-7B1AA815BEE8}"/>
              </a:ext>
            </a:extLst>
          </p:cNvPr>
          <p:cNvSpPr>
            <a:spLocks noGrp="1"/>
          </p:cNvSpPr>
          <p:nvPr>
            <p:ph type="sldNum" sz="quarter" idx="12"/>
          </p:nvPr>
        </p:nvSpPr>
        <p:spPr/>
        <p:txBody>
          <a:bodyPr/>
          <a:lstStyle/>
          <a:p>
            <a:fld id="{D99624C5-FDF6-4954-B8C3-64918F306FAA}" type="slidenum">
              <a:rPr lang="en-US" smtClean="0"/>
              <a:t>7</a:t>
            </a:fld>
            <a:endParaRPr lang="en-US" dirty="0"/>
          </a:p>
        </p:txBody>
      </p:sp>
      <p:sp>
        <p:nvSpPr>
          <p:cNvPr id="4" name="TextBox 3">
            <a:extLst>
              <a:ext uri="{FF2B5EF4-FFF2-40B4-BE49-F238E27FC236}">
                <a16:creationId xmlns:a16="http://schemas.microsoft.com/office/drawing/2014/main" id="{345425E8-41BC-9540-E7CF-14DE6DFD76BB}"/>
              </a:ext>
            </a:extLst>
          </p:cNvPr>
          <p:cNvSpPr txBox="1"/>
          <p:nvPr/>
        </p:nvSpPr>
        <p:spPr>
          <a:xfrm>
            <a:off x="6341521" y="1181010"/>
            <a:ext cx="5319536" cy="5078313"/>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Definition: </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A structured approach to identify and assess potential threats to a system or application.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Goals: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Understand possible attack vectors</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P</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rioritize security risks based on likelihood and impact</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D</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esign security controls to mitigate risks.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endPar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When to perform: </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Early in the design phase, throughout the development lifecycle as the system evolves.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latin typeface="Nirmala UI Semilight" panose="020B0402040204020203" pitchFamily="34" charset="0"/>
                <a:ea typeface="Nirmala UI Semilight" panose="020B0402040204020203" pitchFamily="34" charset="0"/>
                <a:cs typeface="Nirmala UI Semilight" panose="020B0402040204020203" pitchFamily="34" charset="0"/>
              </a:rPr>
              <a:t>Benefits: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Improves security posture by addressing vulnerabilities proactively</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dirty="0">
                <a:latin typeface="Nirmala UI Semilight" panose="020B0402040204020203" pitchFamily="34" charset="0"/>
                <a:ea typeface="Nirmala UI Semilight" panose="020B0402040204020203" pitchFamily="34" charset="0"/>
                <a:cs typeface="Nirmala UI Semilight" panose="020B0402040204020203" pitchFamily="34" charset="0"/>
              </a:rPr>
              <a:t>E</a:t>
            </a:r>
            <a:r>
              <a:rPr lang="en-US" sz="1800" dirty="0">
                <a:latin typeface="Nirmala UI Semilight" panose="020B0402040204020203" pitchFamily="34" charset="0"/>
                <a:ea typeface="Nirmala UI Semilight" panose="020B0402040204020203" pitchFamily="34" charset="0"/>
                <a:cs typeface="Nirmala UI Semilight" panose="020B0402040204020203" pitchFamily="34" charset="0"/>
              </a:rPr>
              <a:t>nhances communication between stakeholders about security concerns. </a:t>
            </a:r>
          </a:p>
        </p:txBody>
      </p:sp>
      <p:pic>
        <p:nvPicPr>
          <p:cNvPr id="5" name="Picture 4">
            <a:extLst>
              <a:ext uri="{FF2B5EF4-FFF2-40B4-BE49-F238E27FC236}">
                <a16:creationId xmlns:a16="http://schemas.microsoft.com/office/drawing/2014/main" id="{C8ED902E-833B-9970-FCE7-5A4BC1D416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158" y="1627655"/>
            <a:ext cx="5825363" cy="3657600"/>
          </a:xfrm>
          <a:prstGeom prst="rect">
            <a:avLst/>
          </a:prstGeom>
        </p:spPr>
      </p:pic>
    </p:spTree>
    <p:extLst>
      <p:ext uri="{BB962C8B-B14F-4D97-AF65-F5344CB8AC3E}">
        <p14:creationId xmlns:p14="http://schemas.microsoft.com/office/powerpoint/2010/main" val="44085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4E568F-A49B-BF6F-3183-54D2E96EBA57}"/>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7B1C1E23-ED30-9664-B73A-49D2C604DB2B}"/>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6843A051-C100-531E-468E-07BD70D20315}"/>
              </a:ext>
            </a:extLst>
          </p:cNvPr>
          <p:cNvSpPr txBox="1">
            <a:spLocks noGrp="1"/>
          </p:cNvSpPr>
          <p:nvPr>
            <p:ph type="title"/>
          </p:nvPr>
        </p:nvSpPr>
        <p:spPr>
          <a:xfrm>
            <a:off x="1174068"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threat modelling strategies - stride</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6D91D0A8-B426-6DA3-63E1-854F4E644772}"/>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09A0AD08-329B-7AAE-2C8D-8206203E46E8}"/>
              </a:ext>
            </a:extLst>
          </p:cNvPr>
          <p:cNvSpPr>
            <a:spLocks noGrp="1"/>
          </p:cNvSpPr>
          <p:nvPr>
            <p:ph type="sldNum" sz="quarter" idx="12"/>
          </p:nvPr>
        </p:nvSpPr>
        <p:spPr/>
        <p:txBody>
          <a:bodyPr/>
          <a:lstStyle/>
          <a:p>
            <a:fld id="{D99624C5-FDF6-4954-B8C3-64918F306FAA}" type="slidenum">
              <a:rPr lang="en-US" smtClean="0"/>
              <a:t>8</a:t>
            </a:fld>
            <a:endParaRPr lang="en-US" dirty="0"/>
          </a:p>
        </p:txBody>
      </p:sp>
      <p:pic>
        <p:nvPicPr>
          <p:cNvPr id="2052" name="Picture 4">
            <a:extLst>
              <a:ext uri="{FF2B5EF4-FFF2-40B4-BE49-F238E27FC236}">
                <a16:creationId xmlns:a16="http://schemas.microsoft.com/office/drawing/2014/main" id="{131CB682-FE6F-BF57-92C1-B2E9EE31C7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7050" y="-457200"/>
            <a:ext cx="84978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5278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6F1F46-4025-9681-AE1C-7FB887E1BAA7}"/>
            </a:ext>
          </a:extLst>
        </p:cNvPr>
        <p:cNvGrpSpPr/>
        <p:nvPr/>
      </p:nvGrpSpPr>
      <p:grpSpPr>
        <a:xfrm>
          <a:off x="0" y="0"/>
          <a:ext cx="0" cy="0"/>
          <a:chOff x="0" y="0"/>
          <a:chExt cx="0" cy="0"/>
        </a:xfrm>
      </p:grpSpPr>
      <p:sp>
        <p:nvSpPr>
          <p:cNvPr id="9" name="object 9">
            <a:extLst>
              <a:ext uri="{FF2B5EF4-FFF2-40B4-BE49-F238E27FC236}">
                <a16:creationId xmlns:a16="http://schemas.microsoft.com/office/drawing/2014/main" id="{3BC76357-9E27-0CE9-1E35-0BB1FC060C0D}"/>
              </a:ext>
            </a:extLst>
          </p:cNvPr>
          <p:cNvSpPr txBox="1"/>
          <p:nvPr/>
        </p:nvSpPr>
        <p:spPr>
          <a:xfrm>
            <a:off x="6341521" y="1572745"/>
            <a:ext cx="140017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FFFFFF"/>
                </a:solidFill>
                <a:latin typeface="Calibri"/>
                <a:cs typeface="Calibri"/>
              </a:rPr>
              <a:t>Virtuali</a:t>
            </a:r>
            <a:r>
              <a:rPr sz="2000" spc="-35" dirty="0">
                <a:solidFill>
                  <a:srgbClr val="FFFFFF"/>
                </a:solidFill>
                <a:latin typeface="Calibri"/>
                <a:cs typeface="Calibri"/>
              </a:rPr>
              <a:t>z</a:t>
            </a:r>
            <a:r>
              <a:rPr sz="2000" spc="-20" dirty="0">
                <a:solidFill>
                  <a:srgbClr val="FFFFFF"/>
                </a:solidFill>
                <a:latin typeface="Calibri"/>
                <a:cs typeface="Calibri"/>
              </a:rPr>
              <a:t>a</a:t>
            </a:r>
            <a:r>
              <a:rPr sz="2000" dirty="0">
                <a:solidFill>
                  <a:srgbClr val="FFFFFF"/>
                </a:solidFill>
                <a:latin typeface="Calibri"/>
                <a:cs typeface="Calibri"/>
              </a:rPr>
              <a:t>ti</a:t>
            </a:r>
            <a:r>
              <a:rPr sz="2000" spc="-5" dirty="0">
                <a:solidFill>
                  <a:srgbClr val="FFFFFF"/>
                </a:solidFill>
                <a:latin typeface="Calibri"/>
                <a:cs typeface="Calibri"/>
              </a:rPr>
              <a:t>o</a:t>
            </a:r>
            <a:r>
              <a:rPr sz="2000" dirty="0">
                <a:solidFill>
                  <a:srgbClr val="FFFFFF"/>
                </a:solidFill>
                <a:latin typeface="Calibri"/>
                <a:cs typeface="Calibri"/>
              </a:rPr>
              <a:t>n</a:t>
            </a:r>
            <a:endParaRPr sz="2000">
              <a:latin typeface="Calibri"/>
              <a:cs typeface="Calibri"/>
            </a:endParaRPr>
          </a:p>
        </p:txBody>
      </p:sp>
      <p:sp>
        <p:nvSpPr>
          <p:cNvPr id="10" name="object 10">
            <a:extLst>
              <a:ext uri="{FF2B5EF4-FFF2-40B4-BE49-F238E27FC236}">
                <a16:creationId xmlns:a16="http://schemas.microsoft.com/office/drawing/2014/main" id="{5925B4D5-F168-8DA0-A579-F76CECBACB6E}"/>
              </a:ext>
            </a:extLst>
          </p:cNvPr>
          <p:cNvSpPr txBox="1">
            <a:spLocks noGrp="1"/>
          </p:cNvSpPr>
          <p:nvPr>
            <p:ph type="title"/>
          </p:nvPr>
        </p:nvSpPr>
        <p:spPr>
          <a:xfrm>
            <a:off x="1174068" y="173789"/>
            <a:ext cx="10672916"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Leelawadee UI" panose="020B0502040204020203" pitchFamily="34" charset="-34"/>
                <a:cs typeface="Leelawadee UI" panose="020B0502040204020203" pitchFamily="34" charset="-34"/>
              </a:rPr>
              <a:t>threat modelling strategies - pasta</a:t>
            </a:r>
            <a:endParaRPr dirty="0">
              <a:latin typeface="Leelawadee UI" panose="020B0502040204020203" pitchFamily="34" charset="-34"/>
              <a:cs typeface="Leelawadee UI" panose="020B0502040204020203" pitchFamily="34" charset="-34"/>
            </a:endParaRPr>
          </a:p>
        </p:txBody>
      </p:sp>
      <p:sp>
        <p:nvSpPr>
          <p:cNvPr id="11" name="Footer Placeholder 10">
            <a:extLst>
              <a:ext uri="{FF2B5EF4-FFF2-40B4-BE49-F238E27FC236}">
                <a16:creationId xmlns:a16="http://schemas.microsoft.com/office/drawing/2014/main" id="{4FA02E2D-1F66-13FA-5930-7584E195E21A}"/>
              </a:ext>
            </a:extLst>
          </p:cNvPr>
          <p:cNvSpPr>
            <a:spLocks noGrp="1"/>
          </p:cNvSpPr>
          <p:nvPr>
            <p:ph type="ftr" sz="quarter" idx="11"/>
          </p:nvPr>
        </p:nvSpPr>
        <p:spPr/>
        <p:txBody>
          <a:bodyPr/>
          <a:lstStyle/>
          <a:p>
            <a:r>
              <a:rPr lang="en-US" sz="1200">
                <a:latin typeface="Arial" panose="020B0604020202020204" pitchFamily="34" charset="0"/>
                <a:cs typeface="Arial" panose="020B0604020202020204" pitchFamily="34" charset="0"/>
              </a:rPr>
              <a:t>© 2025 by Innovation In Software Corporation 
</a:t>
            </a:r>
            <a:endParaRPr lang="en-US" dirty="0"/>
          </a:p>
        </p:txBody>
      </p:sp>
      <p:sp>
        <p:nvSpPr>
          <p:cNvPr id="13" name="Slide Number Placeholder 12">
            <a:extLst>
              <a:ext uri="{FF2B5EF4-FFF2-40B4-BE49-F238E27FC236}">
                <a16:creationId xmlns:a16="http://schemas.microsoft.com/office/drawing/2014/main" id="{D6011BF5-8103-5499-99CD-779A4C64861E}"/>
              </a:ext>
            </a:extLst>
          </p:cNvPr>
          <p:cNvSpPr>
            <a:spLocks noGrp="1"/>
          </p:cNvSpPr>
          <p:nvPr>
            <p:ph type="sldNum" sz="quarter" idx="12"/>
          </p:nvPr>
        </p:nvSpPr>
        <p:spPr/>
        <p:txBody>
          <a:bodyPr/>
          <a:lstStyle/>
          <a:p>
            <a:fld id="{D99624C5-FDF6-4954-B8C3-64918F306FAA}" type="slidenum">
              <a:rPr lang="en-US" smtClean="0"/>
              <a:t>9</a:t>
            </a:fld>
            <a:endParaRPr lang="en-US" dirty="0"/>
          </a:p>
        </p:txBody>
      </p:sp>
      <p:pic>
        <p:nvPicPr>
          <p:cNvPr id="3074" name="Picture 2">
            <a:extLst>
              <a:ext uri="{FF2B5EF4-FFF2-40B4-BE49-F238E27FC236}">
                <a16:creationId xmlns:a16="http://schemas.microsoft.com/office/drawing/2014/main" id="{4427AB7E-3A97-23E0-DEDC-1D6E7E3640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016" y="149416"/>
            <a:ext cx="11292348" cy="615932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FC21822-EF57-2FF9-E888-5B0179FB3A26}"/>
              </a:ext>
            </a:extLst>
          </p:cNvPr>
          <p:cNvSpPr txBox="1"/>
          <p:nvPr/>
        </p:nvSpPr>
        <p:spPr>
          <a:xfrm>
            <a:off x="5401872" y="6308744"/>
            <a:ext cx="6201696" cy="369332"/>
          </a:xfrm>
          <a:prstGeom prst="rect">
            <a:avLst/>
          </a:prstGeom>
          <a:noFill/>
        </p:spPr>
        <p:txBody>
          <a:bodyPr wrap="square">
            <a:spAutoFit/>
          </a:bodyPr>
          <a:lstStyle/>
          <a:p>
            <a:r>
              <a:rPr lang="en-CA" dirty="0"/>
              <a:t>https://versprite.com/blog/what-is-pasta-threat-modeling/</a:t>
            </a:r>
          </a:p>
        </p:txBody>
      </p:sp>
    </p:spTree>
    <p:extLst>
      <p:ext uri="{BB962C8B-B14F-4D97-AF65-F5344CB8AC3E}">
        <p14:creationId xmlns:p14="http://schemas.microsoft.com/office/powerpoint/2010/main" val="37335464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149963</TotalTime>
  <Words>3480</Words>
  <Application>Microsoft Office PowerPoint</Application>
  <PresentationFormat>Widescreen</PresentationFormat>
  <Paragraphs>366</Paragraphs>
  <Slides>27</Slides>
  <Notes>24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27</vt:i4>
      </vt:variant>
    </vt:vector>
  </HeadingPairs>
  <TitlesOfParts>
    <vt:vector size="39" baseType="lpstr">
      <vt:lpstr>Arial</vt:lpstr>
      <vt:lpstr>Arial Black</vt:lpstr>
      <vt:lpstr>Arial Black (Headings)</vt:lpstr>
      <vt:lpstr>Calibri</vt:lpstr>
      <vt:lpstr>Courier New</vt:lpstr>
      <vt:lpstr>Gadugi</vt:lpstr>
      <vt:lpstr>Google Sans</vt:lpstr>
      <vt:lpstr>Leelawadee UI</vt:lpstr>
      <vt:lpstr>Leelawadee UI Semilight</vt:lpstr>
      <vt:lpstr>Nirmala UI Semilight</vt:lpstr>
      <vt:lpstr>Wingdings</vt:lpstr>
      <vt:lpstr>Essential</vt:lpstr>
      <vt:lpstr>PowerPoint Presentation</vt:lpstr>
      <vt:lpstr>logistics</vt:lpstr>
      <vt:lpstr>INSTRUCTOR NAME</vt:lpstr>
      <vt:lpstr>Introduce yourself</vt:lpstr>
      <vt:lpstr>AGENDA &amp; OBJECTIVES</vt:lpstr>
      <vt:lpstr>Introduction to devsecops</vt:lpstr>
      <vt:lpstr>What is threat modelling?</vt:lpstr>
      <vt:lpstr>threat modelling strategies - stride</vt:lpstr>
      <vt:lpstr>threat modelling strategies - pasta</vt:lpstr>
      <vt:lpstr>Risk assessment basics</vt:lpstr>
      <vt:lpstr>Sample application</vt:lpstr>
      <vt:lpstr>Setting up the environment</vt:lpstr>
      <vt:lpstr>APPLY threat modelling to “shop easy”</vt:lpstr>
      <vt:lpstr>Risk assessment</vt:lpstr>
      <vt:lpstr>Prioritizing risks</vt:lpstr>
      <vt:lpstr>Create actionable security plans</vt:lpstr>
      <vt:lpstr>Integrate security into devsecops</vt:lpstr>
      <vt:lpstr>Hands on exercise:</vt:lpstr>
      <vt:lpstr>PowerPoint Presentation</vt:lpstr>
      <vt:lpstr>PowerPoint Presentation</vt:lpstr>
      <vt:lpstr>PowerPoint Presentation</vt:lpstr>
      <vt:lpstr>PowerPoint Presentation</vt:lpstr>
      <vt:lpstr>PowerPoint Presentation</vt:lpstr>
      <vt:lpstr>PowerPoint Presentation</vt:lpstr>
      <vt:lpstr>Individual key takeaways</vt:lpstr>
      <vt:lpstr>Q&amp;A and open discussion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Donis Marshall</dc:creator>
  <cp:lastModifiedBy>Isheanesu Doro</cp:lastModifiedBy>
  <cp:revision>8292</cp:revision>
  <cp:lastPrinted>2022-09-12T00:43:32Z</cp:lastPrinted>
  <dcterms:created xsi:type="dcterms:W3CDTF">2016-09-10T10:34:19Z</dcterms:created>
  <dcterms:modified xsi:type="dcterms:W3CDTF">2025-05-21T22:31:37Z</dcterms:modified>
</cp:coreProperties>
</file>

<file path=docProps/thumbnail.jpeg>
</file>